
<file path=[Content_Types].xml><?xml version="1.0" encoding="utf-8"?>
<Types xmlns="http://schemas.openxmlformats.org/package/2006/content-types">
  <Default Extension="png" ContentType="image/png"/>
  <Default Extension="m4a" ContentType="audio/mp4"/>
  <Default Extension="jpeg" ContentType="image/jpeg"/>
  <Default Extension="wma" ContentType="audio/x-ms-wma"/>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6" r:id="rId2"/>
    <p:sldId id="257" r:id="rId3"/>
    <p:sldId id="258" r:id="rId4"/>
    <p:sldId id="259" r:id="rId5"/>
    <p:sldId id="274" r:id="rId6"/>
    <p:sldId id="260" r:id="rId7"/>
    <p:sldId id="261" r:id="rId8"/>
    <p:sldId id="262" r:id="rId9"/>
    <p:sldId id="266" r:id="rId10"/>
    <p:sldId id="263" r:id="rId11"/>
    <p:sldId id="264" r:id="rId12"/>
    <p:sldId id="272" r:id="rId13"/>
    <p:sldId id="267" r:id="rId14"/>
    <p:sldId id="268" r:id="rId15"/>
    <p:sldId id="269" r:id="rId16"/>
    <p:sldId id="270"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91" r:id="rId30"/>
    <p:sldId id="288"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9"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A6CD-6D80-4AA8-B457-AECD0C614C3F}" type="datetimeFigureOut">
              <a:rPr lang="en-US" smtClean="0"/>
              <a:t>11/30/2015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B08A4-C803-41CA-9818-D107E9DADEF6}" type="slidenum">
              <a:rPr lang="en-US" smtClean="0"/>
              <a:t>‹#›</a:t>
            </a:fld>
            <a:endParaRPr lang="en-US"/>
          </a:p>
        </p:txBody>
      </p:sp>
    </p:spTree>
    <p:extLst>
      <p:ext uri="{BB962C8B-B14F-4D97-AF65-F5344CB8AC3E}">
        <p14:creationId xmlns:p14="http://schemas.microsoft.com/office/powerpoint/2010/main" val="339648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B08A4-C803-41CA-9818-D107E9DADEF6}" type="slidenum">
              <a:rPr lang="en-US" smtClean="0"/>
              <a:t>21</a:t>
            </a:fld>
            <a:endParaRPr lang="en-US"/>
          </a:p>
        </p:txBody>
      </p:sp>
    </p:spTree>
    <p:extLst>
      <p:ext uri="{BB962C8B-B14F-4D97-AF65-F5344CB8AC3E}">
        <p14:creationId xmlns:p14="http://schemas.microsoft.com/office/powerpoint/2010/main" val="183074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16392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223598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245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91536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8000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66267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16441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07117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282636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32420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4989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66378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228995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0628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85363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64096-2F38-4394-B713-3EDF30E2FBE3}"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470BF-280A-4931-B117-2FD5542A724D}" type="slidenum">
              <a:rPr lang="en-US" smtClean="0"/>
              <a:t>‹#›</a:t>
            </a:fld>
            <a:endParaRPr lang="en-US" dirty="0"/>
          </a:p>
        </p:txBody>
      </p:sp>
    </p:spTree>
    <p:extLst>
      <p:ext uri="{BB962C8B-B14F-4D97-AF65-F5344CB8AC3E}">
        <p14:creationId xmlns:p14="http://schemas.microsoft.com/office/powerpoint/2010/main" val="384349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564096-2F38-4394-B713-3EDF30E2FBE3}" type="datetimeFigureOut">
              <a:rPr lang="en-US" smtClean="0"/>
              <a:t>11/30/2015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D470BF-280A-4931-B117-2FD5542A724D}" type="slidenum">
              <a:rPr lang="en-US" smtClean="0"/>
              <a:t>‹#›</a:t>
            </a:fld>
            <a:endParaRPr lang="en-US" dirty="0"/>
          </a:p>
        </p:txBody>
      </p:sp>
    </p:spTree>
    <p:extLst>
      <p:ext uri="{BB962C8B-B14F-4D97-AF65-F5344CB8AC3E}">
        <p14:creationId xmlns:p14="http://schemas.microsoft.com/office/powerpoint/2010/main" val="31835330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38" y="181073"/>
            <a:ext cx="9144000" cy="700644"/>
          </a:xfrm>
        </p:spPr>
        <p:txBody>
          <a:bodyPr>
            <a:normAutofit fontScale="90000"/>
          </a:bodyPr>
          <a:lstStyle/>
          <a:p>
            <a:r>
              <a:rPr lang="en-US" sz="4000" b="1" dirty="0" smtClean="0">
                <a:solidFill>
                  <a:schemeClr val="tx1"/>
                </a:solidFill>
              </a:rPr>
              <a:t>The American Free Enterprise System</a:t>
            </a:r>
            <a:endParaRPr lang="en-US" sz="4000" b="1" dirty="0">
              <a:solidFill>
                <a:schemeClr val="tx1"/>
              </a:solidFill>
            </a:endParaRPr>
          </a:p>
        </p:txBody>
      </p:sp>
      <p:sp>
        <p:nvSpPr>
          <p:cNvPr id="3" name="Subtitle 2"/>
          <p:cNvSpPr>
            <a:spLocks noGrp="1"/>
          </p:cNvSpPr>
          <p:nvPr>
            <p:ph type="subTitle" idx="1"/>
          </p:nvPr>
        </p:nvSpPr>
        <p:spPr>
          <a:xfrm>
            <a:off x="4096987" y="2149434"/>
            <a:ext cx="4013860" cy="3108366"/>
          </a:xfrm>
        </p:spPr>
        <p:txBody>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746" y="795650"/>
            <a:ext cx="8057365" cy="608018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24249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73" y="152400"/>
            <a:ext cx="8596668" cy="668215"/>
          </a:xfrm>
        </p:spPr>
        <p:txBody>
          <a:bodyPr/>
          <a:lstStyle/>
          <a:p>
            <a:r>
              <a:rPr lang="en-US" dirty="0" smtClean="0"/>
              <a:t>Macro vs. Micro, yo!</a:t>
            </a:r>
            <a:endParaRPr lang="en-US" dirty="0"/>
          </a:p>
        </p:txBody>
      </p:sp>
      <p:sp>
        <p:nvSpPr>
          <p:cNvPr id="3" name="Content Placeholder 2"/>
          <p:cNvSpPr>
            <a:spLocks noGrp="1"/>
          </p:cNvSpPr>
          <p:nvPr>
            <p:ph idx="1"/>
          </p:nvPr>
        </p:nvSpPr>
        <p:spPr>
          <a:xfrm>
            <a:off x="442873" y="902677"/>
            <a:ext cx="8831129" cy="5615354"/>
          </a:xfrm>
        </p:spPr>
        <p:txBody>
          <a:bodyPr>
            <a:normAutofit fontScale="92500"/>
          </a:bodyPr>
          <a:lstStyle/>
          <a:p>
            <a:r>
              <a:rPr lang="en-US" sz="2400" dirty="0" smtClean="0"/>
              <a:t>Microeconomics: the study of economic behavior and decision-making. Deals with small units like individuals, households, and businesses (which can be rather large)</a:t>
            </a:r>
          </a:p>
          <a:p>
            <a:r>
              <a:rPr lang="en-US" sz="2400" dirty="0" smtClean="0"/>
              <a:t>Macroeconomics: the study of the behavior and decision-making of entire economies, like that of the USA. Examines major trends of the entire economy</a:t>
            </a:r>
          </a:p>
          <a:p>
            <a:pPr marL="0" indent="0">
              <a:buNone/>
            </a:pPr>
            <a:endParaRPr lang="en-US" dirty="0" smtClean="0"/>
          </a:p>
          <a:p>
            <a:pPr marL="0" indent="0">
              <a:buNone/>
            </a:pPr>
            <a:r>
              <a:rPr lang="en-US" sz="2400" dirty="0" smtClean="0"/>
              <a:t>When looking at a whole economy, one important measure is </a:t>
            </a:r>
            <a:r>
              <a:rPr lang="en-US" sz="2400" b="1" dirty="0" smtClean="0"/>
              <a:t>Gross Domestic Product or</a:t>
            </a:r>
            <a:r>
              <a:rPr lang="en-US" sz="2400" dirty="0"/>
              <a:t> </a:t>
            </a:r>
            <a:r>
              <a:rPr lang="en-US" sz="2400" b="1" dirty="0" smtClean="0"/>
              <a:t>GDP</a:t>
            </a:r>
            <a:r>
              <a:rPr lang="en-US" sz="2400" dirty="0" smtClean="0"/>
              <a:t>, the total value of all goods and services produced in an economy. </a:t>
            </a:r>
          </a:p>
          <a:p>
            <a:pPr marL="0" indent="0">
              <a:buNone/>
            </a:pPr>
            <a:r>
              <a:rPr lang="en-US" sz="2400" dirty="0" smtClean="0"/>
              <a:t>The GDP and other key statistics are monitored by economists to predict </a:t>
            </a:r>
            <a:r>
              <a:rPr lang="en-US" sz="2400" b="1" dirty="0" smtClean="0"/>
              <a:t>business cycles</a:t>
            </a:r>
            <a:r>
              <a:rPr lang="en-US" sz="2400" dirty="0" smtClean="0"/>
              <a:t>, which are periods of macroeconomic </a:t>
            </a:r>
            <a:r>
              <a:rPr lang="en-US" sz="2400" i="1" dirty="0" smtClean="0"/>
              <a:t>contraction and expansion. </a:t>
            </a:r>
            <a:r>
              <a:rPr lang="en-US" sz="2400" dirty="0" smtClean="0"/>
              <a:t>Free enterprise systems are subject to business cycles, </a:t>
            </a:r>
            <a:r>
              <a:rPr lang="en-US" sz="2400" dirty="0"/>
              <a:t>so the government tries to </a:t>
            </a:r>
            <a:r>
              <a:rPr lang="en-US" sz="2400" dirty="0" smtClean="0"/>
              <a:t>prevent wild swings in economic behavior through public policy decisions. </a:t>
            </a:r>
            <a:endParaRPr lang="en-US" sz="2400" b="1" dirty="0"/>
          </a:p>
        </p:txBody>
      </p:sp>
    </p:spTree>
    <p:extLst>
      <p:ext uri="{BB962C8B-B14F-4D97-AF65-F5344CB8AC3E}">
        <p14:creationId xmlns:p14="http://schemas.microsoft.com/office/powerpoint/2010/main" val="206778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5662"/>
            <a:ext cx="12192000" cy="6346209"/>
          </a:xfrm>
        </p:spPr>
      </p:pic>
      <p:sp>
        <p:nvSpPr>
          <p:cNvPr id="2" name="Title 1"/>
          <p:cNvSpPr>
            <a:spLocks noGrp="1"/>
          </p:cNvSpPr>
          <p:nvPr>
            <p:ph type="title"/>
          </p:nvPr>
        </p:nvSpPr>
        <p:spPr>
          <a:xfrm>
            <a:off x="3595332" y="6054301"/>
            <a:ext cx="8596668" cy="1320800"/>
          </a:xfrm>
        </p:spPr>
        <p:txBody>
          <a:bodyPr/>
          <a:lstStyle/>
          <a:p>
            <a:r>
              <a:rPr lang="en-US" dirty="0" smtClean="0"/>
              <a:t>Nominal GDP </a:t>
            </a:r>
            <a:r>
              <a:rPr lang="en-US" sz="2400" dirty="0" smtClean="0"/>
              <a:t>(as in total GDP by country)</a:t>
            </a:r>
            <a:endParaRPr lang="en-US" sz="2400" dirty="0"/>
          </a:p>
        </p:txBody>
      </p:sp>
    </p:spTree>
    <p:extLst>
      <p:ext uri="{BB962C8B-B14F-4D97-AF65-F5344CB8AC3E}">
        <p14:creationId xmlns:p14="http://schemas.microsoft.com/office/powerpoint/2010/main" val="154410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876" y="0"/>
            <a:ext cx="14181200" cy="6858000"/>
          </a:xfrm>
        </p:spPr>
      </p:pic>
      <p:sp>
        <p:nvSpPr>
          <p:cNvPr id="2" name="Title 1"/>
          <p:cNvSpPr>
            <a:spLocks noGrp="1"/>
          </p:cNvSpPr>
          <p:nvPr>
            <p:ph type="title"/>
          </p:nvPr>
        </p:nvSpPr>
        <p:spPr>
          <a:xfrm>
            <a:off x="4143865" y="5932227"/>
            <a:ext cx="8596668" cy="1320800"/>
          </a:xfrm>
        </p:spPr>
        <p:txBody>
          <a:bodyPr/>
          <a:lstStyle/>
          <a:p>
            <a:r>
              <a:rPr lang="en-US" dirty="0" smtClean="0"/>
              <a:t>GDP per capita </a:t>
            </a:r>
            <a:r>
              <a:rPr lang="en-US" sz="2400" dirty="0" smtClean="0"/>
              <a:t>(per person, that is)</a:t>
            </a:r>
            <a:endParaRPr lang="en-US" sz="2400" dirty="0"/>
          </a:p>
        </p:txBody>
      </p:sp>
    </p:spTree>
    <p:extLst>
      <p:ext uri="{BB962C8B-B14F-4D97-AF65-F5344CB8AC3E}">
        <p14:creationId xmlns:p14="http://schemas.microsoft.com/office/powerpoint/2010/main" val="780649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7" y="200167"/>
            <a:ext cx="9558487" cy="1096370"/>
          </a:xfrm>
        </p:spPr>
        <p:txBody>
          <a:bodyPr>
            <a:noAutofit/>
          </a:bodyPr>
          <a:lstStyle/>
          <a:p>
            <a:r>
              <a:rPr lang="en-US" sz="3200" dirty="0" smtClean="0"/>
              <a:t>Public Policy Attempts To Strengthen The Economy- Three Main Outcomes Are Pursued:</a:t>
            </a:r>
            <a:endParaRPr lang="en-US" sz="3200" dirty="0"/>
          </a:p>
        </p:txBody>
      </p:sp>
      <p:sp>
        <p:nvSpPr>
          <p:cNvPr id="3" name="Content Placeholder 2"/>
          <p:cNvSpPr>
            <a:spLocks noGrp="1"/>
          </p:cNvSpPr>
          <p:nvPr>
            <p:ph idx="1"/>
          </p:nvPr>
        </p:nvSpPr>
        <p:spPr>
          <a:xfrm>
            <a:off x="104128" y="1296537"/>
            <a:ext cx="9369537" cy="4935893"/>
          </a:xfrm>
        </p:spPr>
        <p:txBody>
          <a:bodyPr>
            <a:noAutofit/>
          </a:bodyPr>
          <a:lstStyle/>
          <a:p>
            <a:r>
              <a:rPr lang="en-US" sz="3200" dirty="0" smtClean="0"/>
              <a:t>Employment</a:t>
            </a:r>
            <a:r>
              <a:rPr lang="en-US" sz="2400" dirty="0" smtClean="0"/>
              <a:t>- providing jobs for everyone who is able to work. An unemployment rate of 4-6% is generally considered desirable.</a:t>
            </a:r>
          </a:p>
          <a:p>
            <a:r>
              <a:rPr lang="en-US" sz="3200" dirty="0" smtClean="0"/>
              <a:t>Growth</a:t>
            </a:r>
            <a:r>
              <a:rPr lang="en-US" sz="2400" dirty="0" smtClean="0"/>
              <a:t>- for each new generation of Americans to have a higher standard of living, there must be economic growth. One measure of growth is GDP</a:t>
            </a:r>
          </a:p>
          <a:p>
            <a:r>
              <a:rPr lang="en-US" sz="3200" dirty="0" smtClean="0"/>
              <a:t>Stability</a:t>
            </a:r>
            <a:r>
              <a:rPr lang="en-US" sz="2400" dirty="0" smtClean="0"/>
              <a:t>- security and stability gives consumers and producers confidence in the system. One indicator of stability is the general price level. Major fluctuations make planning for the future difficult. Another sign of stability is the health of the nation’s financial institutions. The federal government therefore monitors and regulates the banks and other financial institutions.</a:t>
            </a:r>
            <a:endParaRPr lang="en-US" sz="2400" dirty="0"/>
          </a:p>
        </p:txBody>
      </p:sp>
    </p:spTree>
    <p:extLst>
      <p:ext uri="{BB962C8B-B14F-4D97-AF65-F5344CB8AC3E}">
        <p14:creationId xmlns:p14="http://schemas.microsoft.com/office/powerpoint/2010/main" val="1170880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96" y="213815"/>
            <a:ext cx="8596668" cy="727881"/>
          </a:xfrm>
        </p:spPr>
        <p:txBody>
          <a:bodyPr/>
          <a:lstStyle/>
          <a:p>
            <a:r>
              <a:rPr lang="en-US" dirty="0" smtClean="0"/>
              <a:t>Technology and Productivity</a:t>
            </a:r>
            <a:endParaRPr lang="en-US" dirty="0"/>
          </a:p>
        </p:txBody>
      </p:sp>
      <p:sp>
        <p:nvSpPr>
          <p:cNvPr id="3" name="Content Placeholder 2"/>
          <p:cNvSpPr>
            <a:spLocks noGrp="1"/>
          </p:cNvSpPr>
          <p:nvPr>
            <p:ph idx="1"/>
          </p:nvPr>
        </p:nvSpPr>
        <p:spPr>
          <a:xfrm>
            <a:off x="295196" y="1150653"/>
            <a:ext cx="8596668" cy="5332033"/>
          </a:xfrm>
        </p:spPr>
        <p:txBody>
          <a:bodyPr>
            <a:normAutofit lnSpcReduction="10000"/>
          </a:bodyPr>
          <a:lstStyle/>
          <a:p>
            <a:r>
              <a:rPr lang="en-US" sz="2400" dirty="0" smtClean="0"/>
              <a:t>Work Ethic- commitment to the value of work and purposeful activity</a:t>
            </a:r>
          </a:p>
          <a:p>
            <a:r>
              <a:rPr lang="en-US" sz="2400" dirty="0" smtClean="0"/>
              <a:t>Technological Progress- with technology being the process used to produce goods and services. Improvements in technology allow an economy to produce more output from the same amount of input (resources). Due to technological progress, the GDP rises as the economy operates more efficiently and productively.</a:t>
            </a:r>
          </a:p>
          <a:p>
            <a:pPr marL="0" indent="0">
              <a:buNone/>
            </a:pPr>
            <a:r>
              <a:rPr lang="en-US" sz="2400" dirty="0" smtClean="0"/>
              <a:t>US history provides many examples of technological  innovation, such as Edison’s light bulb and Alexander Graham Bell’s telephone. The development of machines like the weaving loom, the tractor, and the computer have allowed us to generate more goods in a shorter time with fewer raw materials.</a:t>
            </a:r>
            <a:endParaRPr lang="en-US" sz="2400" dirty="0"/>
          </a:p>
        </p:txBody>
      </p:sp>
    </p:spTree>
    <p:extLst>
      <p:ext uri="{BB962C8B-B14F-4D97-AF65-F5344CB8AC3E}">
        <p14:creationId xmlns:p14="http://schemas.microsoft.com/office/powerpoint/2010/main" val="3502175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6703" cy="6921252"/>
          </a:xfrm>
          <a:prstGeom prst="rect">
            <a:avLst/>
          </a:prstGeom>
        </p:spPr>
      </p:pic>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34714"/>
            <a:ext cx="12192000" cy="9255966"/>
          </a:xfrm>
        </p:spPr>
      </p:pic>
    </p:spTree>
    <p:extLst>
      <p:ext uri="{BB962C8B-B14F-4D97-AF65-F5344CB8AC3E}">
        <p14:creationId xmlns:p14="http://schemas.microsoft.com/office/powerpoint/2010/main" val="386245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75" y="0"/>
            <a:ext cx="8596668" cy="632346"/>
          </a:xfrm>
        </p:spPr>
        <p:txBody>
          <a:bodyPr>
            <a:normAutofit fontScale="90000"/>
          </a:bodyPr>
          <a:lstStyle/>
          <a:p>
            <a:r>
              <a:rPr lang="en-US" dirty="0" smtClean="0"/>
              <a:t>Government’s Role in Innnovation</a:t>
            </a:r>
            <a:endParaRPr lang="en-US" dirty="0"/>
          </a:p>
        </p:txBody>
      </p:sp>
      <p:sp>
        <p:nvSpPr>
          <p:cNvPr id="3" name="Content Placeholder 2"/>
          <p:cNvSpPr>
            <a:spLocks noGrp="1"/>
          </p:cNvSpPr>
          <p:nvPr>
            <p:ph idx="1"/>
          </p:nvPr>
        </p:nvSpPr>
        <p:spPr>
          <a:xfrm>
            <a:off x="581800" y="893929"/>
            <a:ext cx="8596668" cy="5964071"/>
          </a:xfrm>
        </p:spPr>
        <p:txBody>
          <a:bodyPr>
            <a:noAutofit/>
          </a:bodyPr>
          <a:lstStyle/>
          <a:p>
            <a:pPr marL="0" indent="0">
              <a:buNone/>
            </a:pPr>
            <a:r>
              <a:rPr lang="en-US" sz="2400" dirty="0" smtClean="0"/>
              <a:t>Federal agencies fund many research and development projects at universities.</a:t>
            </a:r>
          </a:p>
          <a:p>
            <a:pPr marL="0" indent="0">
              <a:buNone/>
            </a:pPr>
            <a:r>
              <a:rPr lang="en-US" sz="2400" dirty="0" smtClean="0"/>
              <a:t>Land grant colleges have long existed to study agriculture and the mechanical arts. These include Florida A&amp;M University, as well as the Massachusetts Institute of Technology (MIT).</a:t>
            </a:r>
          </a:p>
          <a:p>
            <a:pPr marL="0" indent="0">
              <a:buNone/>
            </a:pPr>
            <a:r>
              <a:rPr lang="en-US" sz="2400" dirty="0" smtClean="0"/>
              <a:t>The government’s own research institutions also produce new technologies. NASA, for example, has generated many spin-off technologies in its quest for space exploration.</a:t>
            </a:r>
          </a:p>
          <a:p>
            <a:pPr marL="0" indent="0">
              <a:buNone/>
            </a:pPr>
            <a:r>
              <a:rPr lang="en-US" sz="2400" dirty="0"/>
              <a:t>The Internet </a:t>
            </a:r>
            <a:r>
              <a:rPr lang="en-US" sz="2400" dirty="0" smtClean="0"/>
              <a:t>started </a:t>
            </a:r>
            <a:r>
              <a:rPr lang="en-US" sz="2400" dirty="0"/>
              <a:t>with the </a:t>
            </a:r>
            <a:r>
              <a:rPr lang="en-US" sz="2400" dirty="0" smtClean="0"/>
              <a:t>Defense Department’s ARPANET project- the </a:t>
            </a:r>
            <a:r>
              <a:rPr lang="en-US" sz="2400" dirty="0"/>
              <a:t>federal government directly </a:t>
            </a:r>
            <a:r>
              <a:rPr lang="en-US" sz="2400" dirty="0" smtClean="0"/>
              <a:t>funded </a:t>
            </a:r>
            <a:r>
              <a:rPr lang="en-US" sz="2400" dirty="0"/>
              <a:t>the creation of the Internet we know </a:t>
            </a:r>
            <a:r>
              <a:rPr lang="en-US" sz="2400" dirty="0" smtClean="0"/>
              <a:t>today. </a:t>
            </a:r>
            <a:endParaRPr lang="en-US" sz="2400" dirty="0"/>
          </a:p>
          <a:p>
            <a:pPr marL="0" indent="0">
              <a:buNone/>
            </a:pPr>
            <a:endParaRPr lang="en-US" sz="2400" dirty="0" smtClean="0"/>
          </a:p>
        </p:txBody>
      </p:sp>
      <p:pic>
        <p:nvPicPr>
          <p:cNvPr id="4" name="11 M-O-N-E-Y">
            <a:hlinkClick r:id="" action="ppaction://media"/>
          </p:cNvPr>
          <p:cNvPicPr>
            <a:picLocks noChangeAspect="1"/>
          </p:cNvPicPr>
          <p:nvPr>
            <a:audioFile r:link="rId1"/>
            <p:extLst>
              <p:ext uri="{DAA4B4D4-6D71-4841-9C94-3DE7FCFB9230}">
                <p14:media xmlns:p14="http://schemas.microsoft.com/office/powerpoint/2010/main" r:embed="rId2">
                  <p14:trim st="23999" end="165333"/>
                </p14:media>
              </p:ext>
            </p:extLst>
          </p:nvPr>
        </p:nvPicPr>
        <p:blipFill>
          <a:blip r:embed="rId4"/>
          <a:stretch>
            <a:fillRect/>
          </a:stretch>
        </p:blipFill>
        <p:spPr>
          <a:xfrm>
            <a:off x="11031941" y="6030036"/>
            <a:ext cx="609600" cy="609600"/>
          </a:xfrm>
          <a:prstGeom prst="rect">
            <a:avLst/>
          </a:prstGeom>
        </p:spPr>
      </p:pic>
    </p:spTree>
    <p:extLst>
      <p:ext uri="{BB962C8B-B14F-4D97-AF65-F5344CB8AC3E}">
        <p14:creationId xmlns:p14="http://schemas.microsoft.com/office/powerpoint/2010/main" val="305019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13" y="459474"/>
            <a:ext cx="8596668" cy="645995"/>
          </a:xfrm>
        </p:spPr>
        <p:txBody>
          <a:bodyPr/>
          <a:lstStyle/>
          <a:p>
            <a:r>
              <a:rPr lang="en-US" dirty="0" smtClean="0"/>
              <a:t>Public Goods</a:t>
            </a:r>
            <a:endParaRPr lang="en-US" dirty="0"/>
          </a:p>
        </p:txBody>
      </p:sp>
      <p:sp>
        <p:nvSpPr>
          <p:cNvPr id="3" name="Content Placeholder 2"/>
          <p:cNvSpPr>
            <a:spLocks noGrp="1"/>
          </p:cNvSpPr>
          <p:nvPr>
            <p:ph idx="1"/>
          </p:nvPr>
        </p:nvSpPr>
        <p:spPr>
          <a:xfrm>
            <a:off x="499913" y="1105469"/>
            <a:ext cx="8774089" cy="5172501"/>
          </a:xfrm>
        </p:spPr>
        <p:txBody>
          <a:bodyPr>
            <a:normAutofit fontScale="92500" lnSpcReduction="10000"/>
          </a:bodyPr>
          <a:lstStyle/>
          <a:p>
            <a:pPr marL="0" indent="0">
              <a:buNone/>
            </a:pPr>
            <a:r>
              <a:rPr lang="en-US" sz="2400" dirty="0" smtClean="0"/>
              <a:t>Paul Samuelson was the first economist to discuss the concept of “public goods”. He described them as “goods </a:t>
            </a:r>
            <a:r>
              <a:rPr lang="en-US" sz="2400" dirty="0"/>
              <a:t>which all enjoy in common in the sense that each individual's consumption of such a good leads to no subtractions from any other individual's consumption of that good...</a:t>
            </a:r>
            <a:r>
              <a:rPr lang="en-US" sz="2400" dirty="0" smtClean="0"/>
              <a:t> </a:t>
            </a:r>
          </a:p>
          <a:p>
            <a:pPr marL="0" indent="0">
              <a:buNone/>
            </a:pPr>
            <a:endParaRPr lang="en-US" sz="2400" dirty="0"/>
          </a:p>
          <a:p>
            <a:pPr marL="0" indent="0">
              <a:buNone/>
            </a:pPr>
            <a:r>
              <a:rPr lang="en-US" sz="2400" dirty="0" smtClean="0"/>
              <a:t>A “public good” is a good or service for which</a:t>
            </a:r>
          </a:p>
          <a:p>
            <a:pPr marL="0" indent="0">
              <a:buNone/>
            </a:pPr>
            <a:r>
              <a:rPr lang="en-US" sz="2400" dirty="0" smtClean="0"/>
              <a:t>it would be inefficient or impractical to:</a:t>
            </a:r>
          </a:p>
          <a:p>
            <a:r>
              <a:rPr lang="en-US" sz="2400" dirty="0" smtClean="0"/>
              <a:t>make consumers pay individually </a:t>
            </a:r>
          </a:p>
          <a:p>
            <a:r>
              <a:rPr lang="en-US" sz="2400" dirty="0" smtClean="0"/>
              <a:t>exclude </a:t>
            </a:r>
            <a:r>
              <a:rPr lang="en-US" sz="2400" dirty="0"/>
              <a:t>nonpayers  (anyone can use it)</a:t>
            </a:r>
          </a:p>
          <a:p>
            <a:pPr marL="0" indent="0">
              <a:buNone/>
            </a:pPr>
            <a:endParaRPr lang="en-US" sz="2400" dirty="0"/>
          </a:p>
          <a:p>
            <a:pPr marL="0" indent="0">
              <a:buNone/>
            </a:pPr>
            <a:r>
              <a:rPr lang="en-US" sz="2400" dirty="0" smtClean="0"/>
              <a:t>Examples: national defense, roads, street lights, </a:t>
            </a:r>
          </a:p>
          <a:p>
            <a:pPr marL="0" indent="0">
              <a:buNone/>
            </a:pPr>
            <a:r>
              <a:rPr lang="en-US" sz="2400" dirty="0" smtClean="0"/>
              <a:t>public </a:t>
            </a:r>
            <a:r>
              <a:rPr lang="en-US" sz="2400" dirty="0" smtClean="0"/>
              <a:t>parks, a dam, space exploration, clean air, fireworks… </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138" y="2568088"/>
            <a:ext cx="2549647" cy="2978969"/>
          </a:xfrm>
          <a:prstGeom prst="rect">
            <a:avLst/>
          </a:prstGeom>
        </p:spPr>
      </p:pic>
    </p:spTree>
    <p:extLst>
      <p:ext uri="{BB962C8B-B14F-4D97-AF65-F5344CB8AC3E}">
        <p14:creationId xmlns:p14="http://schemas.microsoft.com/office/powerpoint/2010/main" val="163429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2" y="-39237"/>
            <a:ext cx="12162178" cy="6924660"/>
          </a:xfrm>
        </p:spPr>
      </p:pic>
    </p:spTree>
    <p:extLst>
      <p:ext uri="{BB962C8B-B14F-4D97-AF65-F5344CB8AC3E}">
        <p14:creationId xmlns:p14="http://schemas.microsoft.com/office/powerpoint/2010/main" val="3019014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90" y="609600"/>
            <a:ext cx="7390611" cy="1320800"/>
          </a:xfrm>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84" y="16622"/>
            <a:ext cx="9144520" cy="6865556"/>
          </a:xfrm>
        </p:spPr>
      </p:pic>
    </p:spTree>
    <p:extLst>
      <p:ext uri="{BB962C8B-B14F-4D97-AF65-F5344CB8AC3E}">
        <p14:creationId xmlns:p14="http://schemas.microsoft.com/office/powerpoint/2010/main" val="153484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042" y="365125"/>
            <a:ext cx="8918368" cy="1325563"/>
          </a:xfrm>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74"/>
            <a:ext cx="12192000" cy="6869874"/>
          </a:xfrm>
        </p:spPr>
      </p:pic>
    </p:spTree>
    <p:extLst>
      <p:ext uri="{BB962C8B-B14F-4D97-AF65-F5344CB8AC3E}">
        <p14:creationId xmlns:p14="http://schemas.microsoft.com/office/powerpoint/2010/main" val="1459994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steps in when the benefits </a:t>
            </a:r>
            <a:br>
              <a:rPr lang="en-US" dirty="0" smtClean="0"/>
            </a:br>
            <a:r>
              <a:rPr lang="en-US" dirty="0" smtClean="0"/>
              <a:t>of a policy outweigh the costs</a:t>
            </a:r>
            <a:endParaRPr lang="en-US" dirty="0"/>
          </a:p>
        </p:txBody>
      </p:sp>
      <p:sp>
        <p:nvSpPr>
          <p:cNvPr id="3" name="Content Placeholder 2"/>
          <p:cNvSpPr>
            <a:spLocks noGrp="1"/>
          </p:cNvSpPr>
          <p:nvPr>
            <p:ph idx="1"/>
          </p:nvPr>
        </p:nvSpPr>
        <p:spPr>
          <a:xfrm>
            <a:off x="677334" y="2217002"/>
            <a:ext cx="8876100" cy="3880773"/>
          </a:xfrm>
        </p:spPr>
        <p:txBody>
          <a:bodyPr>
            <a:noAutofit/>
          </a:bodyPr>
          <a:lstStyle/>
          <a:p>
            <a:pPr marL="0" indent="0">
              <a:buNone/>
            </a:pPr>
            <a:r>
              <a:rPr lang="en-US" sz="2400" dirty="0" smtClean="0"/>
              <a:t>When a good or service is public:</a:t>
            </a:r>
          </a:p>
          <a:p>
            <a:r>
              <a:rPr lang="en-US" sz="2400" dirty="0" smtClean="0"/>
              <a:t>The benefit to each individual is less than the cost each would have to pay if it were provided privately, and</a:t>
            </a:r>
          </a:p>
          <a:p>
            <a:r>
              <a:rPr lang="en-US" sz="2400" dirty="0" smtClean="0"/>
              <a:t>The total benefits to society are greater than the total cost.</a:t>
            </a:r>
          </a:p>
          <a:p>
            <a:pPr marL="0" indent="0">
              <a:buNone/>
            </a:pPr>
            <a:r>
              <a:rPr lang="en-US" sz="2400" dirty="0" smtClean="0"/>
              <a:t>In such circumstances, the market would not provide the good.</a:t>
            </a:r>
          </a:p>
          <a:p>
            <a:pPr marL="0" indent="0">
              <a:buNone/>
            </a:pPr>
            <a:endParaRPr lang="en-US" sz="2400" dirty="0"/>
          </a:p>
          <a:p>
            <a:pPr marL="0" indent="0">
              <a:buNone/>
            </a:pPr>
            <a:r>
              <a:rPr lang="en-US" sz="2400" dirty="0" smtClean="0"/>
              <a:t>Public goods are provided by the “public sector”, where government transactions occur. The private sector has little incentive to produce public </a:t>
            </a:r>
            <a:r>
              <a:rPr lang="en-US" sz="2400" dirty="0" smtClean="0"/>
              <a:t>goods.</a:t>
            </a:r>
            <a:endParaRPr lang="en-US" sz="2400" dirty="0"/>
          </a:p>
        </p:txBody>
      </p:sp>
    </p:spTree>
    <p:extLst>
      <p:ext uri="{BB962C8B-B14F-4D97-AF65-F5344CB8AC3E}">
        <p14:creationId xmlns:p14="http://schemas.microsoft.com/office/powerpoint/2010/main" val="2101745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7" y="186520"/>
            <a:ext cx="8596668" cy="727881"/>
          </a:xfrm>
        </p:spPr>
        <p:txBody>
          <a:bodyPr/>
          <a:lstStyle/>
          <a:p>
            <a:r>
              <a:rPr lang="en-US" dirty="0" smtClean="0"/>
              <a:t>The FREE-RIDER PROBLEM</a:t>
            </a:r>
            <a:endParaRPr lang="en-US" dirty="0"/>
          </a:p>
        </p:txBody>
      </p:sp>
      <p:sp>
        <p:nvSpPr>
          <p:cNvPr id="3" name="Content Placeholder 2"/>
          <p:cNvSpPr>
            <a:spLocks noGrp="1"/>
          </p:cNvSpPr>
          <p:nvPr>
            <p:ph idx="1"/>
          </p:nvPr>
        </p:nvSpPr>
        <p:spPr>
          <a:xfrm>
            <a:off x="677334" y="914401"/>
            <a:ext cx="8596668" cy="5943599"/>
          </a:xfrm>
        </p:spPr>
        <p:txBody>
          <a:bodyPr>
            <a:normAutofit lnSpcReduction="10000"/>
          </a:bodyPr>
          <a:lstStyle/>
          <a:p>
            <a:pPr marL="0" indent="0">
              <a:buNone/>
            </a:pPr>
            <a:r>
              <a:rPr lang="en-US" sz="2400" dirty="0" smtClean="0"/>
              <a:t>A free rider is someone who would not choose to pay for a certain good or service, but would get the benefits of it anyway if it were provided as a public good.  The </a:t>
            </a:r>
            <a:r>
              <a:rPr lang="en-US" sz="2400" dirty="0" smtClean="0"/>
              <a:t>free rider </a:t>
            </a:r>
            <a:r>
              <a:rPr lang="en-US" sz="2400" dirty="0" smtClean="0"/>
              <a:t>problem suggests that if the government stopped collecting taxes and relied on voluntary contributions, many public services would have to be eliminated.</a:t>
            </a:r>
          </a:p>
          <a:p>
            <a:pPr marL="0" indent="0">
              <a:buNone/>
            </a:pPr>
            <a:r>
              <a:rPr lang="en-US" sz="2400" dirty="0" smtClean="0"/>
              <a:t>Examples: roads or fire protection</a:t>
            </a:r>
          </a:p>
          <a:p>
            <a:pPr marL="0" indent="0">
              <a:buNone/>
            </a:pPr>
            <a:endParaRPr lang="en-US" sz="2400" dirty="0"/>
          </a:p>
          <a:p>
            <a:pPr marL="0" indent="0">
              <a:buNone/>
            </a:pPr>
            <a:r>
              <a:rPr lang="en-US" sz="2400" b="1" dirty="0" smtClean="0">
                <a:solidFill>
                  <a:srgbClr val="0070C0"/>
                </a:solidFill>
              </a:rPr>
              <a:t>MARKET FAILURES</a:t>
            </a:r>
          </a:p>
          <a:p>
            <a:pPr marL="0" indent="0">
              <a:buNone/>
            </a:pPr>
            <a:r>
              <a:rPr lang="en-US" sz="2400" dirty="0" smtClean="0"/>
              <a:t>Free-riders are examples of a market failure, a situation</a:t>
            </a:r>
          </a:p>
          <a:p>
            <a:pPr marL="0" indent="0">
              <a:buNone/>
            </a:pPr>
            <a:r>
              <a:rPr lang="en-US" sz="2400" dirty="0" smtClean="0"/>
              <a:t>in which the market, on its own, does not distribute</a:t>
            </a:r>
          </a:p>
          <a:p>
            <a:pPr marL="0" indent="0">
              <a:buNone/>
            </a:pPr>
            <a:r>
              <a:rPr lang="en-US" sz="2400" dirty="0" smtClean="0"/>
              <a:t>resources efficiently. For example, private firms would not build roads in lightly populated areas because the profits are just not there.</a:t>
            </a:r>
          </a:p>
          <a:p>
            <a:pPr marL="0" indent="0">
              <a:buNone/>
            </a:pPr>
            <a:endParaRPr lang="en-US" sz="2400" dirty="0" smtClean="0"/>
          </a:p>
          <a:p>
            <a:pPr marL="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1941748"/>
            <a:ext cx="2581275" cy="3438525"/>
          </a:xfrm>
          <a:prstGeom prst="rect">
            <a:avLst/>
          </a:prstGeom>
        </p:spPr>
      </p:pic>
    </p:spTree>
    <p:extLst>
      <p:ext uri="{BB962C8B-B14F-4D97-AF65-F5344CB8AC3E}">
        <p14:creationId xmlns:p14="http://schemas.microsoft.com/office/powerpoint/2010/main" val="179917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48" y="118281"/>
            <a:ext cx="8596668" cy="632346"/>
          </a:xfrm>
        </p:spPr>
        <p:txBody>
          <a:bodyPr>
            <a:normAutofit fontScale="90000"/>
          </a:bodyPr>
          <a:lstStyle/>
          <a:p>
            <a:r>
              <a:rPr lang="en-US" dirty="0" smtClean="0"/>
              <a:t>EXTERNALITIES</a:t>
            </a:r>
            <a:endParaRPr lang="en-US" dirty="0"/>
          </a:p>
        </p:txBody>
      </p:sp>
      <p:sp>
        <p:nvSpPr>
          <p:cNvPr id="3" name="Content Placeholder 2"/>
          <p:cNvSpPr>
            <a:spLocks noGrp="1"/>
          </p:cNvSpPr>
          <p:nvPr>
            <p:ph idx="1"/>
          </p:nvPr>
        </p:nvSpPr>
        <p:spPr>
          <a:xfrm>
            <a:off x="504967" y="750627"/>
            <a:ext cx="8905512" cy="5882185"/>
          </a:xfrm>
        </p:spPr>
        <p:txBody>
          <a:bodyPr>
            <a:normAutofit/>
          </a:bodyPr>
          <a:lstStyle/>
          <a:p>
            <a:pPr marL="0" indent="0">
              <a:buNone/>
            </a:pPr>
            <a:r>
              <a:rPr lang="en-US" sz="2400" dirty="0" smtClean="0"/>
              <a:t>An externality is an economic side effect of a good or </a:t>
            </a:r>
            <a:r>
              <a:rPr lang="en-US" sz="2400" dirty="0" smtClean="0"/>
              <a:t>service </a:t>
            </a:r>
            <a:r>
              <a:rPr lang="en-US" sz="2400" dirty="0" smtClean="0"/>
              <a:t>that generates costs or benefits to someone other than the person deciding how much to produce or consume.</a:t>
            </a:r>
          </a:p>
          <a:p>
            <a:r>
              <a:rPr lang="en-US" sz="2400" dirty="0" smtClean="0"/>
              <a:t>Positive Externalities</a:t>
            </a:r>
          </a:p>
          <a:p>
            <a:pPr marL="0" indent="0">
              <a:buNone/>
            </a:pPr>
            <a:r>
              <a:rPr lang="en-US" sz="2400" dirty="0" smtClean="0"/>
              <a:t>   Public goods generate benefits to many people, not just those paying for them. The private sector of the economy also generate positive externalities. If I buy a run-down house and fix it up, this generates positive benefits for my neighbors.</a:t>
            </a:r>
          </a:p>
          <a:p>
            <a:r>
              <a:rPr lang="en-US" sz="2400" dirty="0" smtClean="0"/>
              <a:t>Negative Externalities</a:t>
            </a:r>
          </a:p>
          <a:p>
            <a:pPr marL="0" indent="0">
              <a:buNone/>
            </a:pPr>
            <a:r>
              <a:rPr lang="en-US" sz="2400" dirty="0" smtClean="0"/>
              <a:t>Part of the cost of producing a good or service is paid for by someone other than the producer. For example, a paper mill dumps waste in a river causing pollution that must be cleaned up by people living downstream. Or, your neighbor plays loud music at night, and you must listen to it.</a:t>
            </a:r>
          </a:p>
        </p:txBody>
      </p:sp>
    </p:spTree>
    <p:extLst>
      <p:ext uri="{BB962C8B-B14F-4D97-AF65-F5344CB8AC3E}">
        <p14:creationId xmlns:p14="http://schemas.microsoft.com/office/powerpoint/2010/main" val="362842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00" y="200167"/>
            <a:ext cx="9115284" cy="1320800"/>
          </a:xfrm>
        </p:spPr>
        <p:txBody>
          <a:bodyPr>
            <a:noAutofit/>
          </a:bodyPr>
          <a:lstStyle/>
          <a:p>
            <a:r>
              <a:rPr lang="en-US" sz="2800" dirty="0">
                <a:solidFill>
                  <a:schemeClr val="bg2">
                    <a:lumMod val="50000"/>
                  </a:schemeClr>
                </a:solidFill>
              </a:rPr>
              <a:t>A</a:t>
            </a:r>
            <a:r>
              <a:rPr lang="en-US" sz="2400" dirty="0">
                <a:solidFill>
                  <a:schemeClr val="bg2">
                    <a:lumMod val="50000"/>
                  </a:schemeClr>
                </a:solidFill>
              </a:rPr>
              <a:t> </a:t>
            </a:r>
            <a:r>
              <a:rPr lang="en-US" sz="3200" b="1" u="sng" dirty="0">
                <a:solidFill>
                  <a:schemeClr val="bg2">
                    <a:lumMod val="50000"/>
                  </a:schemeClr>
                </a:solidFill>
              </a:rPr>
              <a:t>negative externality</a:t>
            </a:r>
            <a:r>
              <a:rPr lang="en-US" sz="2400" dirty="0">
                <a:solidFill>
                  <a:schemeClr val="bg2">
                    <a:lumMod val="50000"/>
                  </a:schemeClr>
                </a:solidFill>
              </a:rPr>
              <a:t> is a cost that is suffered by a third party as a result of an economic transaction. In a transaction, the producer and consumer are the first and second parties, and third parties include any individual, </a:t>
            </a:r>
            <a:r>
              <a:rPr lang="en-US" sz="2400" dirty="0" smtClean="0">
                <a:solidFill>
                  <a:schemeClr val="bg2">
                    <a:lumMod val="50000"/>
                  </a:schemeClr>
                </a:solidFill>
              </a:rPr>
              <a:t>organization</a:t>
            </a:r>
            <a:r>
              <a:rPr lang="en-US" sz="2400" dirty="0">
                <a:solidFill>
                  <a:schemeClr val="bg2">
                    <a:lumMod val="50000"/>
                  </a:schemeClr>
                </a:solidFill>
              </a:rPr>
              <a:t>, property owner, or resource that is indirectly affected.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168" y="2348934"/>
            <a:ext cx="8346934" cy="4509066"/>
          </a:xfrm>
        </p:spPr>
      </p:pic>
    </p:spTree>
    <p:extLst>
      <p:ext uri="{BB962C8B-B14F-4D97-AF65-F5344CB8AC3E}">
        <p14:creationId xmlns:p14="http://schemas.microsoft.com/office/powerpoint/2010/main" val="1611661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35" y="186520"/>
            <a:ext cx="8596668" cy="673290"/>
          </a:xfrm>
        </p:spPr>
        <p:txBody>
          <a:bodyPr/>
          <a:lstStyle/>
          <a:p>
            <a:r>
              <a:rPr lang="en-US" dirty="0" smtClean="0"/>
              <a:t>Government’s Goals</a:t>
            </a:r>
            <a:endParaRPr lang="en-US" dirty="0"/>
          </a:p>
        </p:txBody>
      </p:sp>
      <p:sp>
        <p:nvSpPr>
          <p:cNvPr id="3" name="Content Placeholder 2"/>
          <p:cNvSpPr>
            <a:spLocks noGrp="1"/>
          </p:cNvSpPr>
          <p:nvPr>
            <p:ph idx="1"/>
          </p:nvPr>
        </p:nvSpPr>
        <p:spPr>
          <a:xfrm>
            <a:off x="513561" y="859810"/>
            <a:ext cx="8596668" cy="5359328"/>
          </a:xfrm>
        </p:spPr>
        <p:txBody>
          <a:bodyPr>
            <a:noAutofit/>
          </a:bodyPr>
          <a:lstStyle/>
          <a:p>
            <a:pPr marL="0" indent="0">
              <a:buNone/>
            </a:pPr>
            <a:r>
              <a:rPr lang="en-US" sz="2300" dirty="0" smtClean="0"/>
              <a:t>If externalities are present, then there is market failure because costs or benefits of a good or service are not assigned correctly.</a:t>
            </a:r>
          </a:p>
          <a:p>
            <a:pPr marL="0" indent="0">
              <a:buNone/>
            </a:pPr>
            <a:r>
              <a:rPr lang="en-US" sz="2300" dirty="0" smtClean="0"/>
              <a:t>Government encourages the creation of positive externalities. Education, for example, benefits not only students, but society as a whole. If government builds a mass transit system, this reduces </a:t>
            </a:r>
            <a:r>
              <a:rPr lang="en-US" sz="2300" dirty="0"/>
              <a:t>congestion and pollution, benefiting everyone </a:t>
            </a:r>
            <a:r>
              <a:rPr lang="en-US" sz="2300" dirty="0" smtClean="0"/>
              <a:t>in </a:t>
            </a:r>
            <a:r>
              <a:rPr lang="en-US" sz="2300" dirty="0"/>
              <a:t>the </a:t>
            </a:r>
            <a:r>
              <a:rPr lang="en-US" sz="2300" dirty="0" smtClean="0"/>
              <a:t>city regardless of whether they use it.</a:t>
            </a:r>
            <a:endParaRPr lang="en-US" sz="2300" dirty="0"/>
          </a:p>
          <a:p>
            <a:pPr marL="0" indent="0">
              <a:buNone/>
            </a:pP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1" y="4051270"/>
            <a:ext cx="8848804" cy="2806730"/>
          </a:xfrm>
          <a:prstGeom prst="rect">
            <a:avLst/>
          </a:prstGeom>
        </p:spPr>
      </p:pic>
    </p:spTree>
    <p:extLst>
      <p:ext uri="{BB962C8B-B14F-4D97-AF65-F5344CB8AC3E}">
        <p14:creationId xmlns:p14="http://schemas.microsoft.com/office/powerpoint/2010/main" val="2129779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4841"/>
            <a:ext cx="8596668" cy="6359858"/>
          </a:xfrm>
        </p:spPr>
        <p:txBody>
          <a:bodyPr>
            <a:normAutofit/>
          </a:bodyPr>
          <a:lstStyle/>
          <a:p>
            <a:pPr marL="0" indent="0"/>
            <a:r>
              <a:rPr lang="en-US" dirty="0" smtClean="0"/>
              <a:t>Negative Externalities:</a:t>
            </a:r>
            <a:br>
              <a:rPr lang="en-US" dirty="0" smtClean="0"/>
            </a:br>
            <a:r>
              <a:rPr lang="en-US" sz="2700" dirty="0" smtClean="0"/>
              <a:t/>
            </a:r>
            <a:br>
              <a:rPr lang="en-US" sz="2700" dirty="0" smtClean="0"/>
            </a:br>
            <a:r>
              <a:rPr lang="en-US" sz="2200" dirty="0" smtClean="0">
                <a:solidFill>
                  <a:schemeClr val="tx1"/>
                </a:solidFill>
              </a:rPr>
              <a:t>The </a:t>
            </a:r>
            <a:r>
              <a:rPr lang="en-US" sz="2200" dirty="0">
                <a:solidFill>
                  <a:schemeClr val="tx1"/>
                </a:solidFill>
              </a:rPr>
              <a:t>government tries to limit negative externalities such as acid rain, which comes from auto emissions and coal-burning power plants. The cost of this pollution </a:t>
            </a:r>
            <a:r>
              <a:rPr lang="en-US" sz="2200" dirty="0" smtClean="0">
                <a:solidFill>
                  <a:schemeClr val="tx1"/>
                </a:solidFill>
              </a:rPr>
              <a:t>includes the affect </a:t>
            </a:r>
            <a:r>
              <a:rPr lang="en-US" sz="2200" dirty="0">
                <a:solidFill>
                  <a:schemeClr val="tx1"/>
                </a:solidFill>
              </a:rPr>
              <a:t>people’s health, and </a:t>
            </a:r>
            <a:r>
              <a:rPr lang="en-US" sz="2200" dirty="0" smtClean="0">
                <a:solidFill>
                  <a:schemeClr val="tx1"/>
                </a:solidFill>
              </a:rPr>
              <a:t>damage to </a:t>
            </a:r>
            <a:r>
              <a:rPr lang="en-US" sz="2200" dirty="0">
                <a:solidFill>
                  <a:schemeClr val="tx1"/>
                </a:solidFill>
              </a:rPr>
              <a:t>the environment</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t>
            </a:r>
            <a:r>
              <a:rPr lang="en-US" sz="2200" dirty="0">
                <a:solidFill>
                  <a:schemeClr val="tx1"/>
                </a:solidFill>
              </a:rPr>
              <a:t/>
            </a:r>
            <a:br>
              <a:rPr lang="en-US" sz="2200" dirty="0">
                <a:solidFill>
                  <a:schemeClr val="tx1"/>
                </a:solidFill>
              </a:rPr>
            </a:br>
            <a:r>
              <a:rPr lang="en-US" sz="2200" dirty="0">
                <a:solidFill>
                  <a:schemeClr val="tx1"/>
                </a:solidFill>
              </a:rPr>
              <a:t>To deal with this negative externality, the federal government requires cars to have  anti-pollution devices called catalytic converters. Power plants are required to install “scrubbers” on smokestacks to reduce harmful emissions. </a:t>
            </a:r>
            <a:br>
              <a:rPr lang="en-US" sz="2200" dirty="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Another way to deal with power plant emissions is for the government to issue “pollution permits” that allow a specified amount of pollution, with the total for the industry kept within a defined limit. These permits can be traded between firms, but the total pollution allowed is limited.</a:t>
            </a:r>
            <a:endParaRPr lang="en-US" sz="2200" dirty="0">
              <a:solidFill>
                <a:schemeClr val="tx1"/>
              </a:solidFill>
            </a:endParaRPr>
          </a:p>
        </p:txBody>
      </p:sp>
      <p:sp>
        <p:nvSpPr>
          <p:cNvPr id="3" name="Content Placeholder 2"/>
          <p:cNvSpPr>
            <a:spLocks noGrp="1"/>
          </p:cNvSpPr>
          <p:nvPr>
            <p:ph idx="1"/>
          </p:nvPr>
        </p:nvSpPr>
        <p:spPr>
          <a:xfrm flipH="1">
            <a:off x="13572335" y="2679204"/>
            <a:ext cx="45719" cy="3880773"/>
          </a:xfrm>
        </p:spPr>
        <p:txBody>
          <a:bodyPr/>
          <a:lstStyle/>
          <a:p>
            <a:endParaRPr lang="en-US" dirty="0"/>
          </a:p>
        </p:txBody>
      </p:sp>
    </p:spTree>
    <p:extLst>
      <p:ext uri="{BB962C8B-B14F-4D97-AF65-F5344CB8AC3E}">
        <p14:creationId xmlns:p14="http://schemas.microsoft.com/office/powerpoint/2010/main" val="106912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10" y="0"/>
            <a:ext cx="8596668" cy="627797"/>
          </a:xfrm>
        </p:spPr>
        <p:txBody>
          <a:bodyPr>
            <a:normAutofit fontScale="90000"/>
          </a:bodyPr>
          <a:lstStyle/>
          <a:p>
            <a:r>
              <a:rPr lang="en-US" dirty="0" smtClean="0"/>
              <a:t>PROVIDING A SAFETY NET</a:t>
            </a:r>
            <a:br>
              <a:rPr lang="en-US" dirty="0" smtClean="0"/>
            </a:br>
            <a:r>
              <a:rPr lang="en-US" dirty="0"/>
              <a:t/>
            </a:r>
            <a:br>
              <a:rPr lang="en-US" dirty="0"/>
            </a:br>
            <a:endParaRPr lang="en-US" dirty="0"/>
          </a:p>
        </p:txBody>
      </p:sp>
      <p:sp>
        <p:nvSpPr>
          <p:cNvPr id="3" name="Content Placeholder 2"/>
          <p:cNvSpPr>
            <a:spLocks noGrp="1"/>
          </p:cNvSpPr>
          <p:nvPr>
            <p:ph idx="1"/>
          </p:nvPr>
        </p:nvSpPr>
        <p:spPr>
          <a:xfrm>
            <a:off x="445323" y="627797"/>
            <a:ext cx="8596668" cy="5868537"/>
          </a:xfrm>
        </p:spPr>
        <p:txBody>
          <a:bodyPr/>
          <a:lstStyle/>
          <a:p>
            <a:pPr marL="0" indent="0">
              <a:buNone/>
            </a:pPr>
            <a:endParaRPr lang="en-US" sz="2400" dirty="0" smtClean="0"/>
          </a:p>
          <a:p>
            <a:pPr marL="0" indent="0">
              <a:buNone/>
            </a:pPr>
            <a:r>
              <a:rPr lang="en-US" sz="2400" dirty="0" smtClean="0"/>
              <a:t>The free market is a successful system for generating wealth, but </a:t>
            </a:r>
            <a:r>
              <a:rPr lang="en-US" sz="2400" dirty="0" smtClean="0"/>
              <a:t>this </a:t>
            </a:r>
            <a:r>
              <a:rPr lang="en-US" sz="2400" dirty="0" smtClean="0"/>
              <a:t>wealth is not spread evenly throughout society. Due to economic factors like lack of jobs and few educational opportunities, the standard of living for some areas is below what is called the </a:t>
            </a:r>
            <a:r>
              <a:rPr lang="en-US" sz="2400" dirty="0" smtClean="0">
                <a:solidFill>
                  <a:schemeClr val="accent2">
                    <a:lumMod val="75000"/>
                  </a:schemeClr>
                </a:solidFill>
              </a:rPr>
              <a:t>poverty threshold</a:t>
            </a:r>
            <a:r>
              <a:rPr lang="en-US" sz="2400" dirty="0" smtClean="0">
                <a:solidFill>
                  <a:schemeClr val="tx1"/>
                </a:solidFill>
              </a:rPr>
              <a:t>, an income level that is needed to support a </a:t>
            </a:r>
            <a:r>
              <a:rPr lang="en-US" sz="2400" dirty="0" smtClean="0">
                <a:solidFill>
                  <a:schemeClr val="tx1"/>
                </a:solidFill>
              </a:rPr>
              <a:t>individuals or a </a:t>
            </a:r>
            <a:r>
              <a:rPr lang="en-US" sz="2400" dirty="0" err="1" smtClean="0">
                <a:solidFill>
                  <a:schemeClr val="tx1"/>
                </a:solidFill>
              </a:rPr>
              <a:t>famil</a:t>
            </a:r>
            <a:r>
              <a:rPr lang="en-US" sz="2400" dirty="0" smtClean="0">
                <a:solidFill>
                  <a:schemeClr val="tx1"/>
                </a:solidFill>
              </a:rPr>
              <a:t>.</a:t>
            </a:r>
            <a:endParaRPr lang="en-US" sz="2400" dirty="0" smtClean="0">
              <a:solidFill>
                <a:schemeClr val="tx1"/>
              </a:solidFill>
            </a:endParaRPr>
          </a:p>
          <a:p>
            <a:pPr marL="0" indent="0">
              <a:buNone/>
            </a:pPr>
            <a:r>
              <a:rPr lang="en-US" sz="2400" dirty="0" smtClean="0">
                <a:solidFill>
                  <a:schemeClr val="tx1"/>
                </a:solidFill>
              </a:rPr>
              <a:t> In 2015, the poverty threshold for:</a:t>
            </a:r>
          </a:p>
          <a:p>
            <a:r>
              <a:rPr lang="en-US" sz="2400" dirty="0" smtClean="0">
                <a:solidFill>
                  <a:schemeClr val="tx1"/>
                </a:solidFill>
              </a:rPr>
              <a:t>an individual is $11,770</a:t>
            </a:r>
          </a:p>
          <a:p>
            <a:r>
              <a:rPr lang="en-US" sz="2400" dirty="0" smtClean="0">
                <a:solidFill>
                  <a:schemeClr val="tx1"/>
                </a:solidFill>
              </a:rPr>
              <a:t>a single parent with one child is $15,930</a:t>
            </a:r>
          </a:p>
          <a:p>
            <a:r>
              <a:rPr lang="en-US" sz="2400" dirty="0" smtClean="0">
                <a:solidFill>
                  <a:schemeClr val="tx1"/>
                </a:solidFill>
              </a:rPr>
              <a:t>a family of four is $24,250</a:t>
            </a:r>
          </a:p>
          <a:p>
            <a:pPr marL="0" indent="0">
              <a:buNone/>
            </a:pPr>
            <a:endParaRPr lang="en-US" sz="2400" dirty="0" smtClean="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320473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60" y="131298"/>
            <a:ext cx="8596668" cy="1613095"/>
          </a:xfrm>
        </p:spPr>
        <p:txBody>
          <a:bodyPr>
            <a:normAutofit fontScale="90000"/>
          </a:bodyPr>
          <a:lstStyle/>
          <a:p>
            <a:r>
              <a:rPr lang="en-US" dirty="0" smtClean="0"/>
              <a:t>What can be done for the young, old, sick, poor, or disabled in a society when they cannot obtain needed goods and services?</a:t>
            </a:r>
            <a:endParaRPr lang="en-US" dirty="0"/>
          </a:p>
        </p:txBody>
      </p:sp>
      <p:sp>
        <p:nvSpPr>
          <p:cNvPr id="3" name="Content Placeholder 2"/>
          <p:cNvSpPr>
            <a:spLocks noGrp="1"/>
          </p:cNvSpPr>
          <p:nvPr>
            <p:ph idx="1"/>
          </p:nvPr>
        </p:nvSpPr>
        <p:spPr>
          <a:xfrm>
            <a:off x="578860" y="1991778"/>
            <a:ext cx="8596668" cy="3880773"/>
          </a:xfrm>
        </p:spPr>
        <p:txBody>
          <a:bodyPr/>
          <a:lstStyle/>
          <a:p>
            <a:pPr marL="0" indent="0">
              <a:buNone/>
            </a:pPr>
            <a:r>
              <a:rPr lang="en-US" sz="2400" dirty="0" smtClean="0"/>
              <a:t>Our economic system calls for limited government, so there are tough questions to grapple with:</a:t>
            </a:r>
          </a:p>
          <a:p>
            <a:r>
              <a:rPr lang="en-US" sz="2200" dirty="0" smtClean="0"/>
              <a:t>What can the government do to combat poverty</a:t>
            </a:r>
          </a:p>
          <a:p>
            <a:r>
              <a:rPr lang="en-US" sz="2200" dirty="0" smtClean="0"/>
              <a:t>What should it do?</a:t>
            </a:r>
          </a:p>
          <a:p>
            <a:r>
              <a:rPr lang="en-US" sz="2200" dirty="0" smtClean="0"/>
              <a:t>Is government regulation</a:t>
            </a:r>
          </a:p>
          <a:p>
            <a:pPr marL="0" indent="0">
              <a:buNone/>
            </a:pPr>
            <a:r>
              <a:rPr lang="en-US" sz="2200" dirty="0" smtClean="0"/>
              <a:t>    the best way to help </a:t>
            </a:r>
          </a:p>
          <a:p>
            <a:pPr marL="0" indent="0">
              <a:buNone/>
            </a:pPr>
            <a:r>
              <a:rPr lang="en-US" sz="2200" dirty="0" smtClean="0"/>
              <a:t>    the poor?</a:t>
            </a:r>
          </a:p>
          <a:p>
            <a:pPr marL="0"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191" y="3514343"/>
            <a:ext cx="4681728" cy="3121152"/>
          </a:xfrm>
          <a:prstGeom prst="rect">
            <a:avLst/>
          </a:prstGeom>
        </p:spPr>
      </p:pic>
    </p:spTree>
    <p:extLst>
      <p:ext uri="{BB962C8B-B14F-4D97-AF65-F5344CB8AC3E}">
        <p14:creationId xmlns:p14="http://schemas.microsoft.com/office/powerpoint/2010/main" val="75855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13" y="187569"/>
            <a:ext cx="8596668" cy="656492"/>
          </a:xfrm>
        </p:spPr>
        <p:txBody>
          <a:bodyPr/>
          <a:lstStyle/>
          <a:p>
            <a:r>
              <a:rPr lang="en-US" dirty="0" smtClean="0"/>
              <a:t>THE WELFARE SYSTEM</a:t>
            </a:r>
            <a:endParaRPr lang="en-US" dirty="0"/>
          </a:p>
        </p:txBody>
      </p:sp>
      <p:sp>
        <p:nvSpPr>
          <p:cNvPr id="3" name="Content Placeholder 2"/>
          <p:cNvSpPr>
            <a:spLocks noGrp="1"/>
          </p:cNvSpPr>
          <p:nvPr>
            <p:ph idx="1"/>
          </p:nvPr>
        </p:nvSpPr>
        <p:spPr>
          <a:xfrm>
            <a:off x="381913" y="1035174"/>
            <a:ext cx="8596668" cy="5562574"/>
          </a:xfrm>
        </p:spPr>
        <p:txBody>
          <a:bodyPr>
            <a:normAutofit fontScale="92500"/>
          </a:bodyPr>
          <a:lstStyle/>
          <a:p>
            <a:pPr marL="0" indent="0">
              <a:buNone/>
            </a:pPr>
            <a:r>
              <a:rPr lang="en-US" sz="2400" b="1" dirty="0" smtClean="0"/>
              <a:t>Welfare</a:t>
            </a:r>
            <a:r>
              <a:rPr lang="en-US" sz="2400" dirty="0" smtClean="0"/>
              <a:t> refers to government aid to the poor. By collecting taxes and </a:t>
            </a:r>
            <a:r>
              <a:rPr lang="en-US" sz="2400" i="1" dirty="0" smtClean="0"/>
              <a:t>redistributing</a:t>
            </a:r>
            <a:r>
              <a:rPr lang="en-US" sz="2400" dirty="0" smtClean="0"/>
              <a:t> some of those funds, our society attempts to loosen the grip of poverty on Americans. Our welfare system began during the 1930’s with President Roosevelt’s attempt to deal with effects of the Great Depression, and was later expanded by President Lyndon Johnson in the 1960’s.  </a:t>
            </a:r>
          </a:p>
          <a:p>
            <a:r>
              <a:rPr lang="en-US" sz="2400" dirty="0" smtClean="0"/>
              <a:t>The New Deal programs of the 1930’s</a:t>
            </a:r>
          </a:p>
          <a:p>
            <a:r>
              <a:rPr lang="en-US" sz="2400" dirty="0" smtClean="0"/>
              <a:t>The War on Poverty in the 1960’s</a:t>
            </a:r>
          </a:p>
          <a:p>
            <a:pPr marL="0" indent="0">
              <a:buNone/>
            </a:pPr>
            <a:endParaRPr lang="en-US" sz="2400" dirty="0"/>
          </a:p>
          <a:p>
            <a:pPr marL="0" indent="0">
              <a:buNone/>
            </a:pPr>
            <a:r>
              <a:rPr lang="en-US" sz="2400" dirty="0" smtClean="0"/>
              <a:t>Welfare payments rose dramatically through the years, and by the 1990’s critics demanded changes to deal with people’s dependency on welfare.</a:t>
            </a:r>
          </a:p>
          <a:p>
            <a:pPr marL="0" indent="0">
              <a:buNone/>
            </a:pPr>
            <a:r>
              <a:rPr lang="en-US" sz="2400" dirty="0" smtClean="0"/>
              <a:t>Critics argued </a:t>
            </a:r>
            <a:r>
              <a:rPr lang="en-US" sz="2400" dirty="0" smtClean="0"/>
              <a:t>that </a:t>
            </a:r>
            <a:r>
              <a:rPr lang="en-US" sz="2400" dirty="0" smtClean="0"/>
              <a:t>income redistribution discourages productivity and actually makes poverty worse.</a:t>
            </a:r>
          </a:p>
          <a:p>
            <a:pPr marL="0" indent="0">
              <a:buNone/>
            </a:pPr>
            <a:endParaRPr lang="en-US" dirty="0"/>
          </a:p>
        </p:txBody>
      </p:sp>
    </p:spTree>
    <p:extLst>
      <p:ext uri="{BB962C8B-B14F-4D97-AF65-F5344CB8AC3E}">
        <p14:creationId xmlns:p14="http://schemas.microsoft.com/office/powerpoint/2010/main" val="219175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6" y="609600"/>
            <a:ext cx="7304525" cy="1320800"/>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1" y="1"/>
            <a:ext cx="9144000" cy="6858000"/>
          </a:xfrm>
        </p:spPr>
      </p:pic>
    </p:spTree>
    <p:extLst>
      <p:ext uri="{BB962C8B-B14F-4D97-AF65-F5344CB8AC3E}">
        <p14:creationId xmlns:p14="http://schemas.microsoft.com/office/powerpoint/2010/main" val="257165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 and the Constitution</a:t>
            </a:r>
            <a:endParaRPr lang="en-US" dirty="0"/>
          </a:p>
        </p:txBody>
      </p:sp>
      <p:sp>
        <p:nvSpPr>
          <p:cNvPr id="3" name="Content Placeholder 2"/>
          <p:cNvSpPr>
            <a:spLocks noGrp="1"/>
          </p:cNvSpPr>
          <p:nvPr>
            <p:ph idx="1"/>
          </p:nvPr>
        </p:nvSpPr>
        <p:spPr>
          <a:xfrm>
            <a:off x="368133" y="1930400"/>
            <a:ext cx="10949051" cy="6056416"/>
          </a:xfrm>
        </p:spPr>
        <p:txBody>
          <a:bodyPr>
            <a:normAutofit/>
          </a:bodyPr>
          <a:lstStyle/>
          <a:p>
            <a:pPr marL="0" indent="0">
              <a:buNone/>
            </a:pPr>
            <a:r>
              <a:rPr lang="en-US" sz="2400" dirty="0" smtClean="0"/>
              <a:t>The 5</a:t>
            </a:r>
            <a:r>
              <a:rPr lang="en-US" sz="2400" baseline="30000" dirty="0" smtClean="0"/>
              <a:t>th</a:t>
            </a:r>
            <a:r>
              <a:rPr lang="en-US" sz="2400" dirty="0" smtClean="0"/>
              <a:t> Amendment:</a:t>
            </a:r>
          </a:p>
          <a:p>
            <a:pPr marL="0" indent="0">
              <a:buNone/>
            </a:pPr>
            <a:endParaRPr lang="en-US" dirty="0" smtClean="0"/>
          </a:p>
          <a:p>
            <a:pPr marL="0" indent="0">
              <a:buNone/>
            </a:pPr>
            <a:r>
              <a:rPr lang="en-US" sz="2400" i="1" dirty="0" smtClean="0"/>
              <a:t>“No person shall be deprived of life, liberty, or property without </a:t>
            </a:r>
          </a:p>
          <a:p>
            <a:pPr marL="0" indent="0">
              <a:buNone/>
            </a:pPr>
            <a:r>
              <a:rPr lang="en-US" sz="2400" i="1" dirty="0" smtClean="0"/>
              <a:t>due process of law:  nor shall private property be taken for public </a:t>
            </a:r>
          </a:p>
          <a:p>
            <a:pPr marL="0" indent="0">
              <a:buNone/>
            </a:pPr>
            <a:r>
              <a:rPr lang="en-US" sz="2400" i="1" dirty="0" smtClean="0"/>
              <a:t>use without just compensation.”</a:t>
            </a:r>
          </a:p>
          <a:p>
            <a:pPr marL="0" indent="0">
              <a:buNone/>
            </a:pPr>
            <a:endParaRPr lang="en-US" i="1" dirty="0" smtClean="0"/>
          </a:p>
          <a:p>
            <a:pPr marL="0" indent="0">
              <a:buNone/>
            </a:pPr>
            <a:r>
              <a:rPr lang="en-US" sz="2400" i="1" dirty="0" smtClean="0"/>
              <a:t>Article 1, Section 10:</a:t>
            </a:r>
          </a:p>
          <a:p>
            <a:pPr marL="0" indent="0">
              <a:buNone/>
            </a:pPr>
            <a:r>
              <a:rPr lang="en-US" sz="2400" i="1" dirty="0"/>
              <a:t> </a:t>
            </a:r>
            <a:r>
              <a:rPr lang="en-US" sz="2400" i="1" dirty="0" smtClean="0"/>
              <a:t>  </a:t>
            </a:r>
          </a:p>
          <a:p>
            <a:pPr marL="0" indent="0">
              <a:buNone/>
            </a:pPr>
            <a:r>
              <a:rPr lang="en-US" sz="2400" i="1" dirty="0"/>
              <a:t> </a:t>
            </a:r>
            <a:r>
              <a:rPr lang="en-US" sz="2400" i="1" dirty="0" smtClean="0"/>
              <a:t>“</a:t>
            </a:r>
            <a:r>
              <a:rPr lang="en-US" sz="2400" i="1" dirty="0"/>
              <a:t>No state shall </a:t>
            </a:r>
            <a:r>
              <a:rPr lang="en-US" sz="2400" i="1" dirty="0" smtClean="0"/>
              <a:t>… </a:t>
            </a:r>
            <a:r>
              <a:rPr lang="en-US" sz="2400" i="1" dirty="0"/>
              <a:t>pass any </a:t>
            </a:r>
            <a:r>
              <a:rPr lang="en-US" sz="2400" i="1" dirty="0" smtClean="0"/>
              <a:t>… law </a:t>
            </a:r>
            <a:r>
              <a:rPr lang="en-US" sz="2400" i="1" dirty="0"/>
              <a:t>impairing the </a:t>
            </a:r>
            <a:endParaRPr lang="en-US" sz="2400" i="1" dirty="0" smtClean="0"/>
          </a:p>
          <a:p>
            <a:pPr marL="0" indent="0">
              <a:buNone/>
            </a:pPr>
            <a:r>
              <a:rPr lang="en-US" sz="2400" i="1" dirty="0"/>
              <a:t> </a:t>
            </a:r>
            <a:r>
              <a:rPr lang="en-US" sz="2400" i="1" dirty="0" smtClean="0"/>
              <a:t> obligation </a:t>
            </a:r>
            <a:r>
              <a:rPr lang="en-US" sz="2400" i="1" dirty="0"/>
              <a:t>of </a:t>
            </a:r>
            <a:r>
              <a:rPr lang="en-US" sz="2400" i="1" dirty="0" smtClean="0"/>
              <a:t>contracts”.</a:t>
            </a:r>
          </a:p>
          <a:p>
            <a:pPr marL="0" indent="0">
              <a:buNone/>
            </a:pPr>
            <a:endParaRPr lang="en-US" i="1" dirty="0"/>
          </a:p>
        </p:txBody>
      </p:sp>
    </p:spTree>
    <p:extLst>
      <p:ext uri="{BB962C8B-B14F-4D97-AF65-F5344CB8AC3E}">
        <p14:creationId xmlns:p14="http://schemas.microsoft.com/office/powerpoint/2010/main" val="3974962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39" y="201637"/>
            <a:ext cx="8596668" cy="698695"/>
          </a:xfrm>
        </p:spPr>
        <p:txBody>
          <a:bodyPr/>
          <a:lstStyle/>
          <a:p>
            <a:r>
              <a:rPr lang="en-US" dirty="0" smtClean="0"/>
              <a:t>REDISTRIBUTION PROGRAMS</a:t>
            </a:r>
            <a:endParaRPr lang="en-US" dirty="0"/>
          </a:p>
        </p:txBody>
      </p:sp>
      <p:sp>
        <p:nvSpPr>
          <p:cNvPr id="3" name="Content Placeholder 2"/>
          <p:cNvSpPr>
            <a:spLocks noGrp="1"/>
          </p:cNvSpPr>
          <p:nvPr>
            <p:ph idx="1"/>
          </p:nvPr>
        </p:nvSpPr>
        <p:spPr>
          <a:xfrm>
            <a:off x="436098" y="900332"/>
            <a:ext cx="8837904" cy="5767753"/>
          </a:xfrm>
        </p:spPr>
        <p:txBody>
          <a:bodyPr>
            <a:normAutofit fontScale="77500" lnSpcReduction="20000"/>
          </a:bodyPr>
          <a:lstStyle/>
          <a:p>
            <a:pPr marL="0" indent="0">
              <a:buNone/>
            </a:pPr>
            <a:endParaRPr lang="en-US" sz="2400" dirty="0" smtClean="0">
              <a:solidFill>
                <a:srgbClr val="0070C0"/>
              </a:solidFill>
            </a:endParaRPr>
          </a:p>
          <a:p>
            <a:pPr marL="514350" indent="-514350">
              <a:buFont typeface="+mj-lt"/>
              <a:buAutoNum type="arabicPeriod"/>
            </a:pPr>
            <a:r>
              <a:rPr lang="en-US" sz="3100" dirty="0" smtClean="0">
                <a:solidFill>
                  <a:srgbClr val="0070C0"/>
                </a:solidFill>
              </a:rPr>
              <a:t>Cash Transfers</a:t>
            </a:r>
            <a:r>
              <a:rPr lang="en-US" sz="2600" dirty="0" smtClean="0"/>
              <a:t>: direct payments to the poor, disabled, and retired people by state and federal governments</a:t>
            </a:r>
          </a:p>
          <a:p>
            <a:pPr marL="0" indent="0">
              <a:buNone/>
            </a:pPr>
            <a:endParaRPr lang="en-US" sz="2600" dirty="0" smtClean="0"/>
          </a:p>
          <a:p>
            <a:r>
              <a:rPr lang="en-US" sz="2600" dirty="0" smtClean="0">
                <a:solidFill>
                  <a:srgbClr val="0070C0"/>
                </a:solidFill>
              </a:rPr>
              <a:t>TANF- Temporary Assistance to Needy Families</a:t>
            </a:r>
            <a:r>
              <a:rPr lang="en-US" sz="2600" dirty="0" smtClean="0"/>
              <a:t>. Begun in the 1990’s, this program shifted federal money to states to design and run welfare systems, the stated goal being to move people from welfare back to work.</a:t>
            </a:r>
          </a:p>
          <a:p>
            <a:r>
              <a:rPr lang="en-US" sz="2600" dirty="0" smtClean="0">
                <a:solidFill>
                  <a:srgbClr val="0070C0"/>
                </a:solidFill>
              </a:rPr>
              <a:t>Social Security- </a:t>
            </a:r>
            <a:r>
              <a:rPr lang="en-US" sz="2600" dirty="0" smtClean="0"/>
              <a:t>created during the Great Depression when many elderly lost their life savings, SS provides cash transfers of retirement income to the elderly and living expenses to disabled Americans. Money for this program is collected through </a:t>
            </a:r>
            <a:r>
              <a:rPr lang="en-US" sz="2600" i="1" dirty="0" smtClean="0"/>
              <a:t>payroll taxes</a:t>
            </a:r>
            <a:r>
              <a:rPr lang="en-US" sz="2600" dirty="0" smtClean="0"/>
              <a:t>, then redistributed… </a:t>
            </a:r>
            <a:endParaRPr lang="en-US" sz="2600" dirty="0" smtClean="0"/>
          </a:p>
          <a:p>
            <a:r>
              <a:rPr lang="en-US" sz="2600" dirty="0" smtClean="0">
                <a:solidFill>
                  <a:srgbClr val="0070C0"/>
                </a:solidFill>
              </a:rPr>
              <a:t>Unemployment </a:t>
            </a:r>
            <a:r>
              <a:rPr lang="en-US" sz="2600" dirty="0" smtClean="0">
                <a:solidFill>
                  <a:srgbClr val="0070C0"/>
                </a:solidFill>
              </a:rPr>
              <a:t>Insurance- </a:t>
            </a:r>
            <a:r>
              <a:rPr lang="en-US" sz="2600" dirty="0" smtClean="0"/>
              <a:t>a cash transfer funded by both federal and state funds providing unemployment compensation checks to eligible workers who have lost their jobs. Workers must show they are attempting to find work.</a:t>
            </a:r>
          </a:p>
          <a:p>
            <a:r>
              <a:rPr lang="en-US" sz="2600" dirty="0" smtClean="0">
                <a:solidFill>
                  <a:srgbClr val="0070C0"/>
                </a:solidFill>
              </a:rPr>
              <a:t>Workers’ Compensation- </a:t>
            </a:r>
            <a:r>
              <a:rPr lang="en-US" sz="2600" dirty="0" smtClean="0"/>
              <a:t>a cash transfer of state funds to those injured on the job. Employers pay “workers’ comp” insurance to cover claims by employees. The cost for this has risen greatly due to skyrocketing medical </a:t>
            </a:r>
            <a:r>
              <a:rPr lang="en-US" sz="2600" dirty="0" smtClean="0"/>
              <a:t>costs.</a:t>
            </a:r>
            <a:endParaRPr lang="en-US" sz="2600" dirty="0"/>
          </a:p>
        </p:txBody>
      </p:sp>
    </p:spTree>
    <p:extLst>
      <p:ext uri="{BB962C8B-B14F-4D97-AF65-F5344CB8AC3E}">
        <p14:creationId xmlns:p14="http://schemas.microsoft.com/office/powerpoint/2010/main" val="91970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62" y="159434"/>
            <a:ext cx="8596668" cy="712763"/>
          </a:xfrm>
        </p:spPr>
        <p:txBody>
          <a:bodyPr/>
          <a:lstStyle/>
          <a:p>
            <a:r>
              <a:rPr lang="en-US" dirty="0"/>
              <a:t>REDISTRIBUTION </a:t>
            </a:r>
            <a:r>
              <a:rPr lang="en-US" dirty="0" smtClean="0"/>
              <a:t>PROGRAMS, </a:t>
            </a:r>
            <a:r>
              <a:rPr lang="en-US" dirty="0" err="1" smtClean="0"/>
              <a:t>cont</a:t>
            </a:r>
            <a:r>
              <a:rPr lang="en-US" dirty="0" smtClean="0"/>
              <a:t>…</a:t>
            </a:r>
            <a:endParaRPr lang="en-US" dirty="0"/>
          </a:p>
        </p:txBody>
      </p:sp>
      <p:sp>
        <p:nvSpPr>
          <p:cNvPr id="3" name="Content Placeholder 2"/>
          <p:cNvSpPr>
            <a:spLocks noGrp="1"/>
          </p:cNvSpPr>
          <p:nvPr>
            <p:ph idx="1"/>
          </p:nvPr>
        </p:nvSpPr>
        <p:spPr>
          <a:xfrm>
            <a:off x="452250" y="894497"/>
            <a:ext cx="8596668" cy="5478168"/>
          </a:xfrm>
        </p:spPr>
        <p:txBody>
          <a:bodyPr>
            <a:normAutofit lnSpcReduction="10000"/>
          </a:bodyPr>
          <a:lstStyle/>
          <a:p>
            <a:pPr marL="514350" indent="-514350">
              <a:buFont typeface="+mj-lt"/>
              <a:buAutoNum type="arabicPeriod"/>
            </a:pPr>
            <a:r>
              <a:rPr lang="en-US" sz="2000" dirty="0">
                <a:solidFill>
                  <a:srgbClr val="0070C0"/>
                </a:solidFill>
              </a:rPr>
              <a:t>Cash Transfers</a:t>
            </a:r>
            <a:r>
              <a:rPr lang="en-US" dirty="0"/>
              <a:t>: direct payments to the poor, disabled, and retired people by state and federal </a:t>
            </a:r>
            <a:r>
              <a:rPr lang="en-US" dirty="0" smtClean="0"/>
              <a:t>governments</a:t>
            </a:r>
          </a:p>
          <a:p>
            <a:pPr marL="514350" indent="-514350">
              <a:buFont typeface="+mj-lt"/>
              <a:buAutoNum type="arabicPeriod"/>
            </a:pPr>
            <a:r>
              <a:rPr lang="en-US" sz="2000" dirty="0" smtClean="0">
                <a:solidFill>
                  <a:srgbClr val="0070C0"/>
                </a:solidFill>
              </a:rPr>
              <a:t>In-Kind Benefits: </a:t>
            </a:r>
            <a:r>
              <a:rPr lang="en-US" dirty="0" smtClean="0">
                <a:solidFill>
                  <a:schemeClr val="tx1"/>
                </a:solidFill>
              </a:rPr>
              <a:t>goods and services provided for free or at reduced prices. These include food stamps, subsidized housing, legal aid, etc.</a:t>
            </a:r>
          </a:p>
          <a:p>
            <a:pPr marL="514350" indent="-514350">
              <a:buFont typeface="+mj-lt"/>
              <a:buAutoNum type="arabicPeriod"/>
            </a:pPr>
            <a:r>
              <a:rPr lang="en-US" sz="2000" dirty="0" smtClean="0">
                <a:solidFill>
                  <a:srgbClr val="0070C0"/>
                </a:solidFill>
              </a:rPr>
              <a:t>Medical Benefits: </a:t>
            </a:r>
            <a:r>
              <a:rPr lang="en-US" dirty="0" smtClean="0">
                <a:solidFill>
                  <a:schemeClr val="tx1"/>
                </a:solidFill>
              </a:rPr>
              <a:t>the US government provides health insurance for the elderly, disabled, and poor through the Social Security program. One component, Medicare, covers Americans over age 65, as well as disabled persons; another, Medicaid, covers poor people who are unemployed or not covered by employer’s insurance.</a:t>
            </a:r>
          </a:p>
          <a:p>
            <a:pPr marL="514350" indent="-514350">
              <a:buFont typeface="+mj-lt"/>
              <a:buAutoNum type="arabicPeriod"/>
            </a:pPr>
            <a:r>
              <a:rPr lang="en-US" sz="2000" dirty="0" smtClean="0">
                <a:solidFill>
                  <a:srgbClr val="0070C0"/>
                </a:solidFill>
              </a:rPr>
              <a:t>Education: </a:t>
            </a:r>
            <a:r>
              <a:rPr lang="en-US" dirty="0" smtClean="0">
                <a:solidFill>
                  <a:schemeClr val="tx1"/>
                </a:solidFill>
              </a:rPr>
              <a:t>federal, state, and local programs provide educational opportunities from pre-school to college and vocational programs. These programs contribute to the nation’s human capital and the productivity of the labor force.</a:t>
            </a:r>
          </a:p>
          <a:p>
            <a:pPr marL="514350" indent="-514350">
              <a:buFont typeface="+mj-lt"/>
              <a:buAutoNum type="arabicPeriod"/>
            </a:pPr>
            <a:r>
              <a:rPr lang="en-US" sz="2000" dirty="0" smtClean="0">
                <a:solidFill>
                  <a:srgbClr val="0070C0"/>
                </a:solidFill>
              </a:rPr>
              <a:t>Faith-Based Initiatives: </a:t>
            </a:r>
            <a:r>
              <a:rPr lang="en-US" dirty="0" smtClean="0">
                <a:solidFill>
                  <a:schemeClr val="tx1"/>
                </a:solidFill>
              </a:rPr>
              <a:t>religious organizations have been successful in delivering needed services. As part of an initiative by President Bush in 2003, these groups can compete for federal funds.</a:t>
            </a:r>
          </a:p>
          <a:p>
            <a:pPr marL="400050" lvl="1" indent="0" algn="ctr">
              <a:buNone/>
            </a:pPr>
            <a:r>
              <a:rPr lang="en-US" dirty="0" smtClean="0">
                <a:solidFill>
                  <a:schemeClr val="accent2">
                    <a:lumMod val="75000"/>
                  </a:schemeClr>
                </a:solidFill>
              </a:rPr>
              <a:t>Over 40% of the federal budget goes to spending on Social Security, including Medicare and Medicaid.</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827437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29701"/>
            <a:ext cx="12192000" cy="8669865"/>
          </a:xfrm>
        </p:spPr>
      </p:pic>
    </p:spTree>
    <p:extLst>
      <p:ext uri="{BB962C8B-B14F-4D97-AF65-F5344CB8AC3E}">
        <p14:creationId xmlns:p14="http://schemas.microsoft.com/office/powerpoint/2010/main" val="304693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388572"/>
            <a:ext cx="10515600" cy="430522"/>
          </a:xfrm>
        </p:spPr>
        <p:txBody>
          <a:bodyPr>
            <a:normAutofit fontScale="90000"/>
          </a:bodyPr>
          <a:lstStyle/>
          <a:p>
            <a:r>
              <a:rPr lang="en-US" sz="2400" b="1" dirty="0" smtClean="0"/>
              <a:t>Free Enterprise and the Constitution, continued…</a:t>
            </a:r>
            <a:endParaRPr lang="en-US" sz="2400" b="1" dirty="0"/>
          </a:p>
        </p:txBody>
      </p:sp>
      <p:sp>
        <p:nvSpPr>
          <p:cNvPr id="3" name="Content Placeholder 2"/>
          <p:cNvSpPr>
            <a:spLocks noGrp="1"/>
          </p:cNvSpPr>
          <p:nvPr>
            <p:ph idx="1"/>
          </p:nvPr>
        </p:nvSpPr>
        <p:spPr>
          <a:xfrm>
            <a:off x="327562" y="1445779"/>
            <a:ext cx="10515600" cy="4351338"/>
          </a:xfrm>
        </p:spPr>
        <p:txBody>
          <a:bodyPr>
            <a:normAutofit lnSpcReduction="10000"/>
          </a:bodyPr>
          <a:lstStyle/>
          <a:p>
            <a:pPr marL="0" indent="0">
              <a:buNone/>
            </a:pPr>
            <a:r>
              <a:rPr lang="en-US" sz="2400" i="1" dirty="0" smtClean="0"/>
              <a:t>Article 1, Section 8:</a:t>
            </a:r>
          </a:p>
          <a:p>
            <a:pPr marL="0" indent="0">
              <a:buNone/>
            </a:pPr>
            <a:r>
              <a:rPr lang="en-US" sz="2400" i="1" dirty="0" smtClean="0"/>
              <a:t>“The Congress shall have power to lay and collect taxes, duties, </a:t>
            </a:r>
          </a:p>
          <a:p>
            <a:pPr marL="0" indent="0">
              <a:buNone/>
            </a:pPr>
            <a:r>
              <a:rPr lang="en-US" sz="2400" i="1" dirty="0"/>
              <a:t> </a:t>
            </a:r>
            <a:r>
              <a:rPr lang="en-US" sz="2400" i="1" dirty="0" smtClean="0"/>
              <a:t>imposts  and excises, to pay the debts and provide for the common </a:t>
            </a:r>
          </a:p>
          <a:p>
            <a:pPr marL="0" indent="0">
              <a:buNone/>
            </a:pPr>
            <a:r>
              <a:rPr lang="en-US" sz="2400" i="1" dirty="0"/>
              <a:t> </a:t>
            </a:r>
            <a:r>
              <a:rPr lang="en-US" sz="2400" i="1" dirty="0" smtClean="0"/>
              <a:t>defense and general welfare of the United States…”</a:t>
            </a:r>
          </a:p>
          <a:p>
            <a:pPr marL="0" indent="0">
              <a:buNone/>
            </a:pPr>
            <a:endParaRPr lang="en-US" sz="2400" i="1" dirty="0"/>
          </a:p>
          <a:p>
            <a:pPr marL="0" indent="0">
              <a:buNone/>
            </a:pPr>
            <a:r>
              <a:rPr lang="en-US" sz="2400" i="1" dirty="0" smtClean="0"/>
              <a:t>The 16</a:t>
            </a:r>
            <a:r>
              <a:rPr lang="en-US" sz="2400" i="1" baseline="30000" dirty="0" smtClean="0"/>
              <a:t>th</a:t>
            </a:r>
            <a:r>
              <a:rPr lang="en-US" sz="2400" i="1" dirty="0" smtClean="0"/>
              <a:t> Amendment:</a:t>
            </a:r>
          </a:p>
          <a:p>
            <a:pPr marL="0" indent="0">
              <a:buNone/>
            </a:pPr>
            <a:r>
              <a:rPr lang="en-US" sz="2400" dirty="0" smtClean="0"/>
              <a:t>Empowers Congress </a:t>
            </a:r>
            <a:r>
              <a:rPr lang="en-US" sz="2400" dirty="0"/>
              <a:t>to tax </a:t>
            </a:r>
            <a:r>
              <a:rPr lang="en-US" sz="2400" i="1" dirty="0"/>
              <a:t>"incomes, from whatever source derived, </a:t>
            </a:r>
            <a:endParaRPr lang="en-US" sz="2400" i="1" dirty="0" smtClean="0"/>
          </a:p>
          <a:p>
            <a:pPr marL="0" indent="0">
              <a:buNone/>
            </a:pPr>
            <a:r>
              <a:rPr lang="en-US" sz="2400" i="1" dirty="0" smtClean="0"/>
              <a:t>without apportionment </a:t>
            </a:r>
            <a:r>
              <a:rPr lang="en-US" sz="2400" i="1" dirty="0"/>
              <a:t>among the several States, and without regard </a:t>
            </a:r>
            <a:endParaRPr lang="en-US" sz="2400" i="1" dirty="0" smtClean="0"/>
          </a:p>
          <a:p>
            <a:pPr marL="0" indent="0">
              <a:buNone/>
            </a:pPr>
            <a:r>
              <a:rPr lang="en-US" sz="2400" i="1" dirty="0" smtClean="0"/>
              <a:t>to </a:t>
            </a:r>
            <a:r>
              <a:rPr lang="en-US" sz="2400" i="1" dirty="0"/>
              <a:t>any census </a:t>
            </a:r>
            <a:r>
              <a:rPr lang="en-US" sz="2400" i="1" dirty="0" smtClean="0"/>
              <a:t>or </a:t>
            </a:r>
            <a:r>
              <a:rPr lang="en-US" sz="2400" i="1" dirty="0"/>
              <a:t>enumeration."</a:t>
            </a:r>
            <a:endParaRPr lang="en-US" sz="2400" i="1" dirty="0" smtClean="0"/>
          </a:p>
          <a:p>
            <a:pPr marL="0" indent="0">
              <a:buNone/>
            </a:pPr>
            <a:endParaRPr lang="en-US" dirty="0"/>
          </a:p>
        </p:txBody>
      </p:sp>
    </p:spTree>
    <p:extLst>
      <p:ext uri="{BB962C8B-B14F-4D97-AF65-F5344CB8AC3E}">
        <p14:creationId xmlns:p14="http://schemas.microsoft.com/office/powerpoint/2010/main" val="403100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758" y="1005385"/>
            <a:ext cx="2306472" cy="1320800"/>
          </a:xfrm>
        </p:spPr>
        <p:txBody>
          <a:bodyPr/>
          <a:lstStyle/>
          <a:p>
            <a:endParaRPr lang="en-US" dirty="0"/>
          </a:p>
        </p:txBody>
      </p:sp>
      <p:sp>
        <p:nvSpPr>
          <p:cNvPr id="3" name="Content Placeholder 2"/>
          <p:cNvSpPr>
            <a:spLocks noGrp="1"/>
          </p:cNvSpPr>
          <p:nvPr>
            <p:ph idx="1"/>
          </p:nvPr>
        </p:nvSpPr>
        <p:spPr>
          <a:xfrm>
            <a:off x="677334" y="2784143"/>
            <a:ext cx="8596668" cy="4073857"/>
          </a:xfrm>
        </p:spPr>
        <p:txBody>
          <a:bodyPr/>
          <a:lstStyle/>
          <a:p>
            <a:pPr marL="0" indent="0">
              <a:buNone/>
            </a:pPr>
            <a:endParaRPr lang="en-US" sz="2400" dirty="0" smtClean="0"/>
          </a:p>
          <a:p>
            <a:pPr marL="0" indent="0">
              <a:buNone/>
            </a:pPr>
            <a:endParaRPr lang="en-US" sz="2400" dirty="0"/>
          </a:p>
          <a:p>
            <a:pPr marL="0" indent="0">
              <a:buNone/>
            </a:pPr>
            <a:r>
              <a:rPr lang="en-US" sz="2400" dirty="0" smtClean="0"/>
              <a:t>The </a:t>
            </a:r>
            <a:r>
              <a:rPr lang="en-US" sz="2400" dirty="0"/>
              <a:t>Constitution itself promotes innovation by the establishment of patents, copyrights, and trademarks.</a:t>
            </a:r>
          </a:p>
          <a:p>
            <a:pPr marL="0" indent="0">
              <a:buNone/>
            </a:pPr>
            <a:r>
              <a:rPr lang="en-US" sz="2400" dirty="0"/>
              <a:t>Article 1 Section 8: Congress has the power to “promote the progress of science and useful arts, by securing for limited times to authors and inventors the exclusive right to their writings and discoveries.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763" y="0"/>
            <a:ext cx="4037482" cy="3698543"/>
          </a:xfrm>
          <a:prstGeom prst="rect">
            <a:avLst/>
          </a:prstGeom>
        </p:spPr>
      </p:pic>
    </p:spTree>
    <p:extLst>
      <p:ext uri="{BB962C8B-B14F-4D97-AF65-F5344CB8AC3E}">
        <p14:creationId xmlns:p14="http://schemas.microsoft.com/office/powerpoint/2010/main" val="3421997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25" y="110836"/>
            <a:ext cx="8596668" cy="601683"/>
          </a:xfrm>
        </p:spPr>
        <p:txBody>
          <a:bodyPr>
            <a:normAutofit fontScale="90000"/>
          </a:bodyPr>
          <a:lstStyle/>
          <a:p>
            <a:r>
              <a:rPr lang="en-US" dirty="0" smtClean="0"/>
              <a:t>Basic Principles of Free Enterprise</a:t>
            </a:r>
            <a:endParaRPr lang="en-US" dirty="0"/>
          </a:p>
        </p:txBody>
      </p:sp>
      <p:sp>
        <p:nvSpPr>
          <p:cNvPr id="3" name="Content Placeholder 2"/>
          <p:cNvSpPr>
            <a:spLocks noGrp="1"/>
          </p:cNvSpPr>
          <p:nvPr>
            <p:ph idx="1"/>
          </p:nvPr>
        </p:nvSpPr>
        <p:spPr>
          <a:xfrm>
            <a:off x="511080" y="902676"/>
            <a:ext cx="9096057" cy="6234393"/>
          </a:xfrm>
        </p:spPr>
        <p:txBody>
          <a:bodyPr>
            <a:normAutofit fontScale="70000" lnSpcReduction="20000"/>
          </a:bodyPr>
          <a:lstStyle/>
          <a:p>
            <a:r>
              <a:rPr lang="en-US" sz="2900" b="1" dirty="0" smtClean="0"/>
              <a:t>Profit Motive</a:t>
            </a:r>
          </a:p>
          <a:p>
            <a:pPr marL="0" indent="0">
              <a:buNone/>
            </a:pPr>
            <a:r>
              <a:rPr lang="en-US" sz="2900" dirty="0" smtClean="0"/>
              <a:t>Business owners decide how to run their businesses. They will want to make decisions which maximize profits, so acting responsibly while also being innovative.</a:t>
            </a:r>
          </a:p>
          <a:p>
            <a:r>
              <a:rPr lang="en-US" sz="2900" b="1" dirty="0" smtClean="0"/>
              <a:t>Open Opportunity</a:t>
            </a:r>
          </a:p>
          <a:p>
            <a:pPr marL="0" indent="0">
              <a:buNone/>
            </a:pPr>
            <a:r>
              <a:rPr lang="en-US" sz="2900" dirty="0" smtClean="0"/>
              <a:t>Concept that everyone can compete in the marketplace-</a:t>
            </a:r>
          </a:p>
          <a:p>
            <a:pPr marL="0" indent="0">
              <a:buNone/>
            </a:pPr>
            <a:r>
              <a:rPr lang="en-US" sz="2900" dirty="0" smtClean="0"/>
              <a:t>there is “mobility” up or down depending on the success of your business</a:t>
            </a:r>
          </a:p>
          <a:p>
            <a:r>
              <a:rPr lang="en-US" sz="2900" b="1" dirty="0" smtClean="0"/>
              <a:t>Economic Rights</a:t>
            </a:r>
          </a:p>
          <a:p>
            <a:pPr marL="0" indent="0">
              <a:buNone/>
            </a:pPr>
            <a:r>
              <a:rPr lang="en-US" sz="2900" i="1" dirty="0" smtClean="0"/>
              <a:t>Rights of…</a:t>
            </a:r>
          </a:p>
          <a:p>
            <a:pPr marL="0" indent="0">
              <a:buNone/>
            </a:pPr>
            <a:r>
              <a:rPr lang="en-US" sz="2900" dirty="0" smtClean="0"/>
              <a:t>1-</a:t>
            </a:r>
            <a:r>
              <a:rPr lang="en-US" sz="2900" i="1" dirty="0" smtClean="0"/>
              <a:t>Legal equality- </a:t>
            </a:r>
            <a:r>
              <a:rPr lang="en-US" sz="2900" dirty="0" smtClean="0"/>
              <a:t>everyone has the same rights</a:t>
            </a:r>
          </a:p>
          <a:p>
            <a:pPr marL="0" indent="0">
              <a:buNone/>
            </a:pPr>
            <a:r>
              <a:rPr lang="en-US" sz="2900" dirty="0" smtClean="0"/>
              <a:t>2-</a:t>
            </a:r>
            <a:r>
              <a:rPr lang="en-US" sz="2900" i="1" dirty="0" smtClean="0"/>
              <a:t>Private property- </a:t>
            </a:r>
            <a:r>
              <a:rPr lang="en-US" sz="2900" dirty="0" smtClean="0"/>
              <a:t>you decide what to do with your property</a:t>
            </a:r>
          </a:p>
          <a:p>
            <a:pPr marL="0" indent="0">
              <a:buNone/>
            </a:pPr>
            <a:r>
              <a:rPr lang="en-US" sz="2900" dirty="0" smtClean="0"/>
              <a:t>3-</a:t>
            </a:r>
            <a:r>
              <a:rPr lang="en-US" sz="2900" i="1" dirty="0" smtClean="0"/>
              <a:t>Free contract- </a:t>
            </a:r>
            <a:r>
              <a:rPr lang="en-US" sz="2900" dirty="0" smtClean="0"/>
              <a:t>you decide what agreements you want to enter into.</a:t>
            </a:r>
          </a:p>
          <a:p>
            <a:pPr marL="0" indent="0">
              <a:buNone/>
            </a:pPr>
            <a:r>
              <a:rPr lang="en-US" sz="2900" dirty="0" smtClean="0"/>
              <a:t>4-</a:t>
            </a:r>
            <a:r>
              <a:rPr lang="en-US" sz="2900" i="1" dirty="0" smtClean="0"/>
              <a:t>Voluntary exchange- </a:t>
            </a:r>
            <a:r>
              <a:rPr lang="en-US" sz="2900" dirty="0" smtClean="0"/>
              <a:t>you decide what and when you want to sell</a:t>
            </a:r>
          </a:p>
          <a:p>
            <a:pPr marL="0" indent="0">
              <a:buNone/>
            </a:pPr>
            <a:endParaRPr lang="en-US" sz="2900" dirty="0"/>
          </a:p>
          <a:p>
            <a:pPr marL="0" indent="0">
              <a:buNone/>
            </a:pPr>
            <a:r>
              <a:rPr lang="en-US" sz="2900" dirty="0" smtClean="0"/>
              <a:t>These rights promote </a:t>
            </a:r>
            <a:r>
              <a:rPr lang="en-US" sz="2900" b="1" i="1" dirty="0" smtClean="0"/>
              <a:t>competition</a:t>
            </a:r>
            <a:r>
              <a:rPr lang="en-US" sz="2900" dirty="0" smtClean="0"/>
              <a:t>, the </a:t>
            </a:r>
          </a:p>
          <a:p>
            <a:pPr marL="0" indent="0">
              <a:buNone/>
            </a:pPr>
            <a:r>
              <a:rPr lang="en-US" sz="2900" dirty="0" smtClean="0"/>
              <a:t>rivalry among sellers to attract customers</a:t>
            </a:r>
          </a:p>
          <a:p>
            <a:pPr marL="0" indent="0">
              <a:buNone/>
            </a:pPr>
            <a:r>
              <a:rPr lang="en-US" sz="2400" dirty="0" smtClean="0"/>
              <a:t> </a:t>
            </a:r>
          </a:p>
          <a:p>
            <a:pPr marL="0" indent="0">
              <a:buNone/>
            </a:pPr>
            <a:endParaRPr lang="en-US" sz="2400" dirty="0"/>
          </a:p>
        </p:txBody>
      </p:sp>
    </p:spTree>
    <p:extLst>
      <p:ext uri="{BB962C8B-B14F-4D97-AF65-F5344CB8AC3E}">
        <p14:creationId xmlns:p14="http://schemas.microsoft.com/office/powerpoint/2010/main" val="93119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2" y="105508"/>
            <a:ext cx="5195928" cy="656492"/>
          </a:xfrm>
        </p:spPr>
        <p:txBody>
          <a:bodyPr/>
          <a:lstStyle/>
          <a:p>
            <a:r>
              <a:rPr lang="en-US" dirty="0" smtClean="0"/>
              <a:t>The Role of Government</a:t>
            </a:r>
            <a:endParaRPr lang="en-US" dirty="0"/>
          </a:p>
        </p:txBody>
      </p:sp>
      <p:sp>
        <p:nvSpPr>
          <p:cNvPr id="3" name="Content Placeholder 2"/>
          <p:cNvSpPr>
            <a:spLocks noGrp="1"/>
          </p:cNvSpPr>
          <p:nvPr>
            <p:ph idx="1"/>
          </p:nvPr>
        </p:nvSpPr>
        <p:spPr>
          <a:xfrm>
            <a:off x="360811" y="761999"/>
            <a:ext cx="9181774" cy="5650523"/>
          </a:xfrm>
        </p:spPr>
        <p:txBody>
          <a:bodyPr/>
          <a:lstStyle/>
          <a:p>
            <a:pPr marL="0" indent="0">
              <a:buNone/>
            </a:pPr>
            <a:r>
              <a:rPr lang="en-US" sz="2000" dirty="0" smtClean="0"/>
              <a:t>Constitution requires government to protect property rights, contracts, and other business activities. Though not explicitly stated, many Americans expect protection from such things as pollution and unsafe foods.</a:t>
            </a:r>
          </a:p>
          <a:p>
            <a:pPr marL="0" indent="0">
              <a:buNone/>
            </a:pPr>
            <a:r>
              <a:rPr lang="en-US" sz="2000" dirty="0" smtClean="0"/>
              <a:t>Government has an important role to play in making sure consumers are provided with correct information from producers. It serves to protect consumers from dangerous products and services, and to stop businesses from making fraudulent claims. Public disclosure laws require companies to provide consumers important information about their products.</a:t>
            </a:r>
          </a:p>
          <a:p>
            <a:pPr marL="0" indent="0">
              <a:buNone/>
            </a:pPr>
            <a:r>
              <a:rPr lang="en-US" sz="2000" dirty="0" smtClean="0"/>
              <a:t>Starting in the 1960’s, the government has played a much larger role in protecting the health, safety, and welfare of the public through regulations affect such industries as automobile manufacturing and pharmaceuticals. These consumer protection also include requiring labels on consumer packaging that provide important information</a:t>
            </a:r>
          </a:p>
          <a:p>
            <a:pPr marL="0" indent="0">
              <a:buNone/>
            </a:pPr>
            <a:r>
              <a:rPr lang="en-US" sz="2000" dirty="0" smtClean="0"/>
              <a:t>There has been push-back by corporations that claim regulations are costly to implement, cut into profits, slow economic growth, and reduce competition.</a:t>
            </a:r>
          </a:p>
          <a:p>
            <a:pPr marL="0" indent="0">
              <a:buNone/>
            </a:pPr>
            <a:endParaRPr lang="en-US" dirty="0"/>
          </a:p>
        </p:txBody>
      </p:sp>
    </p:spTree>
    <p:extLst>
      <p:ext uri="{BB962C8B-B14F-4D97-AF65-F5344CB8AC3E}">
        <p14:creationId xmlns:p14="http://schemas.microsoft.com/office/powerpoint/2010/main" val="385597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6" y="609600"/>
            <a:ext cx="8066525" cy="1320800"/>
          </a:xfrm>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8" y="-8057"/>
            <a:ext cx="10222523" cy="6868258"/>
          </a:xfrm>
        </p:spPr>
      </p:pic>
    </p:spTree>
    <p:extLst>
      <p:ext uri="{BB962C8B-B14F-4D97-AF65-F5344CB8AC3E}">
        <p14:creationId xmlns:p14="http://schemas.microsoft.com/office/powerpoint/2010/main" val="533818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1" y="1"/>
            <a:ext cx="12221443" cy="6874562"/>
          </a:xfrm>
        </p:spPr>
      </p:pic>
    </p:spTree>
    <p:extLst>
      <p:ext uri="{BB962C8B-B14F-4D97-AF65-F5344CB8AC3E}">
        <p14:creationId xmlns:p14="http://schemas.microsoft.com/office/powerpoint/2010/main" val="86854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1016</TotalTime>
  <Words>2182</Words>
  <Application>Microsoft Office PowerPoint</Application>
  <PresentationFormat>Widescreen</PresentationFormat>
  <Paragraphs>141</Paragraphs>
  <Slides>32</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The American Free Enterprise System</vt:lpstr>
      <vt:lpstr>PowerPoint Presentation</vt:lpstr>
      <vt:lpstr>Free Enterprise and the Constitution</vt:lpstr>
      <vt:lpstr>Free Enterprise and the Constitution, continued…</vt:lpstr>
      <vt:lpstr>PowerPoint Presentation</vt:lpstr>
      <vt:lpstr>Basic Principles of Free Enterprise</vt:lpstr>
      <vt:lpstr>The Role of Government</vt:lpstr>
      <vt:lpstr>PowerPoint Presentation</vt:lpstr>
      <vt:lpstr>PowerPoint Presentation</vt:lpstr>
      <vt:lpstr>Macro vs. Micro, yo!</vt:lpstr>
      <vt:lpstr>Nominal GDP (as in total GDP by country)</vt:lpstr>
      <vt:lpstr>GDP per capita (per person, that is)</vt:lpstr>
      <vt:lpstr>Public Policy Attempts To Strengthen The Economy- Three Main Outcomes Are Pursued:</vt:lpstr>
      <vt:lpstr>Technology and Productivity</vt:lpstr>
      <vt:lpstr>PowerPoint Presentation</vt:lpstr>
      <vt:lpstr>Government’s Role in Innnovation</vt:lpstr>
      <vt:lpstr>Public Goods</vt:lpstr>
      <vt:lpstr>PowerPoint Presentation</vt:lpstr>
      <vt:lpstr>PowerPoint Presentation</vt:lpstr>
      <vt:lpstr>Government steps in when the benefits  of a policy outweigh the costs</vt:lpstr>
      <vt:lpstr>The FREE-RIDER PROBLEM</vt:lpstr>
      <vt:lpstr>EXTERNALITIES</vt:lpstr>
      <vt:lpstr>A negative externality is a cost that is suffered by a third party as a result of an economic transaction. In a transaction, the producer and consumer are the first and second parties, and third parties include any individual, organization, property owner, or resource that is indirectly affected.</vt:lpstr>
      <vt:lpstr>Government’s Goals</vt:lpstr>
      <vt:lpstr>Negative Externalities:  The government tries to limit negative externalities such as acid rain, which comes from auto emissions and coal-burning power plants. The cost of this pollution includes the affect people’s health, and damage to the environment.   To deal with this negative externality, the federal government requires cars to have  anti-pollution devices called catalytic converters. Power plants are required to install “scrubbers” on smokestacks to reduce harmful emissions.   Another way to deal with power plant emissions is for the government to issue “pollution permits” that allow a specified amount of pollution, with the total for the industry kept within a defined limit. These permits can be traded between firms, but the total pollution allowed is limited.</vt:lpstr>
      <vt:lpstr>PROVIDING A SAFETY NET  </vt:lpstr>
      <vt:lpstr>What can be done for the young, old, sick, poor, or disabled in a society when they cannot obtain needed goods and services?</vt:lpstr>
      <vt:lpstr>THE WELFARE SYSTEM</vt:lpstr>
      <vt:lpstr>PowerPoint Presentation</vt:lpstr>
      <vt:lpstr>REDISTRIBUTION PROGRAMS</vt:lpstr>
      <vt:lpstr>REDISTRIBUTION PROGRAMS, cont…</vt:lpstr>
      <vt:lpstr>PowerPoint Presentation</vt:lpstr>
    </vt:vector>
  </TitlesOfParts>
  <Company>Leon County Schools -LCSB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Free Enterprise System</dc:title>
  <dc:creator>Currey, Doug</dc:creator>
  <cp:lastModifiedBy>Currey, Doug</cp:lastModifiedBy>
  <cp:revision>83</cp:revision>
  <dcterms:created xsi:type="dcterms:W3CDTF">2015-11-13T18:36:12Z</dcterms:created>
  <dcterms:modified xsi:type="dcterms:W3CDTF">2015-12-01T01:40:11Z</dcterms:modified>
</cp:coreProperties>
</file>